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sldIdLst>
    <p:sldId id="256" r:id="rId2"/>
    <p:sldId id="259" r:id="rId3"/>
    <p:sldId id="262" r:id="rId4"/>
    <p:sldId id="260" r:id="rId5"/>
    <p:sldId id="294" r:id="rId6"/>
    <p:sldId id="263" r:id="rId7"/>
    <p:sldId id="264" r:id="rId8"/>
    <p:sldId id="265" r:id="rId9"/>
    <p:sldId id="266" r:id="rId10"/>
    <p:sldId id="267" r:id="rId11"/>
    <p:sldId id="268" r:id="rId12"/>
    <p:sldId id="269" r:id="rId13"/>
    <p:sldId id="271" r:id="rId14"/>
    <p:sldId id="275" r:id="rId15"/>
    <p:sldId id="261" r:id="rId16"/>
    <p:sldId id="277" r:id="rId17"/>
    <p:sldId id="278" r:id="rId18"/>
    <p:sldId id="280" r:id="rId19"/>
    <p:sldId id="274" r:id="rId20"/>
    <p:sldId id="279" r:id="rId21"/>
    <p:sldId id="291" r:id="rId22"/>
    <p:sldId id="284" r:id="rId23"/>
    <p:sldId id="286" r:id="rId24"/>
    <p:sldId id="287" r:id="rId25"/>
    <p:sldId id="288" r:id="rId26"/>
    <p:sldId id="289" r:id="rId27"/>
    <p:sldId id="290" r:id="rId28"/>
    <p:sldId id="282" r:id="rId29"/>
    <p:sldId id="281" r:id="rId30"/>
    <p:sldId id="2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4"/>
    <p:restoredTop sz="94773"/>
  </p:normalViewPr>
  <p:slideViewPr>
    <p:cSldViewPr snapToGrid="0" snapToObjects="1">
      <p:cViewPr varScale="1">
        <p:scale>
          <a:sx n="95" d="100"/>
          <a:sy n="95" d="100"/>
        </p:scale>
        <p:origin x="21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11/22/19</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92780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80030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5978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3208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11/22/19</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75696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32581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51602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650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20266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11/22/19</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78019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11/22/19</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0503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11/22/19</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41062026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4"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lnSpc>
          <a:spcPct val="90000"/>
        </a:lnSpc>
        <a:spcBef>
          <a:spcPct val="0"/>
        </a:spcBef>
        <a:buNone/>
        <a:defRPr lang="en-US" sz="40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2012" b="3719"/>
          <a:stretch/>
        </p:blipFill>
        <p:spPr>
          <a:xfrm>
            <a:off x="0" y="10"/>
            <a:ext cx="12191979" cy="6857990"/>
          </a:xfrm>
          <a:prstGeom prst="rect">
            <a:avLst/>
          </a:prstGeom>
          <a:effectLst>
            <a:outerShdw blurRad="1270000" dist="50800" algn="ctr" rotWithShape="0">
              <a:srgbClr val="000000">
                <a:alpha val="0"/>
              </a:srgbClr>
            </a:outerShdw>
          </a:effectLst>
        </p:spPr>
      </p:pic>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95646" y="1159651"/>
            <a:ext cx="8289801" cy="1630906"/>
          </a:xfrm>
        </p:spPr>
        <p:txBody>
          <a:bodyPr>
            <a:normAutofit/>
          </a:bodyPr>
          <a:lstStyle/>
          <a:p>
            <a:pPr algn="l">
              <a:lnSpc>
                <a:spcPct val="110000"/>
              </a:lnSpc>
              <a:spcBef>
                <a:spcPts val="0"/>
              </a:spcBef>
              <a:buClr>
                <a:schemeClr val="tx1">
                  <a:lumMod val="85000"/>
                  <a:lumOff val="15000"/>
                </a:schemeClr>
              </a:buClr>
            </a:pPr>
            <a:r>
              <a:rPr lang="en-US" sz="4400" spc="80" dirty="0">
                <a:solidFill>
                  <a:schemeClr val="accent2">
                    <a:lumMod val="50000"/>
                  </a:schemeClr>
                </a:solidFill>
                <a:latin typeface="Selawik" panose="020B0502040204020203" pitchFamily="34" charset="77"/>
              </a:rPr>
              <a:t>An Analysis of Oceanic Measurements &amp; Marine Life </a:t>
            </a:r>
          </a:p>
        </p:txBody>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1103272" y="3429000"/>
            <a:ext cx="4775075" cy="559656"/>
          </a:xfrm>
        </p:spPr>
        <p:txBody>
          <a:bodyPr>
            <a:noAutofit/>
          </a:bodyPr>
          <a:lstStyle/>
          <a:p>
            <a:pPr algn="l">
              <a:lnSpc>
                <a:spcPct val="150000"/>
              </a:lnSpc>
            </a:pPr>
            <a:r>
              <a:rPr lang="en-US" sz="2400" b="1" dirty="0">
                <a:solidFill>
                  <a:schemeClr val="accent2">
                    <a:lumMod val="50000"/>
                  </a:schemeClr>
                </a:solidFill>
                <a:latin typeface="Selawik Semibold" panose="020B0502040204020203" pitchFamily="34" charset="77"/>
              </a:rPr>
              <a:t>Group 11</a:t>
            </a:r>
          </a:p>
          <a:p>
            <a:pPr algn="l">
              <a:lnSpc>
                <a:spcPct val="150000"/>
              </a:lnSpc>
            </a:pPr>
            <a:r>
              <a:rPr lang="en-US" b="1" dirty="0">
                <a:solidFill>
                  <a:schemeClr val="accent2">
                    <a:lumMod val="50000"/>
                  </a:schemeClr>
                </a:solidFill>
                <a:latin typeface="Selawik Semibold" panose="020B0502040204020203" pitchFamily="34" charset="77"/>
              </a:rPr>
              <a:t>Abdullah </a:t>
            </a:r>
            <a:r>
              <a:rPr lang="en-US" b="1" dirty="0" err="1">
                <a:solidFill>
                  <a:schemeClr val="accent2">
                    <a:lumMod val="50000"/>
                  </a:schemeClr>
                </a:solidFill>
                <a:latin typeface="Selawik Semibold" panose="020B0502040204020203" pitchFamily="34" charset="77"/>
              </a:rPr>
              <a:t>Albattal</a:t>
            </a:r>
            <a:endParaRPr lang="en-US" b="1" dirty="0">
              <a:solidFill>
                <a:schemeClr val="accent2">
                  <a:lumMod val="50000"/>
                </a:schemeClr>
              </a:solidFill>
              <a:latin typeface="Selawik Semibold" panose="020B0502040204020203" pitchFamily="34" charset="77"/>
            </a:endParaRPr>
          </a:p>
          <a:p>
            <a:pPr algn="l">
              <a:lnSpc>
                <a:spcPct val="150000"/>
              </a:lnSpc>
            </a:pPr>
            <a:r>
              <a:rPr lang="en-US" b="1" dirty="0">
                <a:solidFill>
                  <a:schemeClr val="accent2">
                    <a:lumMod val="50000"/>
                  </a:schemeClr>
                </a:solidFill>
                <a:latin typeface="Selawik Semibold" panose="020B0502040204020203" pitchFamily="34" charset="77"/>
              </a:rPr>
              <a:t>Li-Yang Chang</a:t>
            </a:r>
          </a:p>
          <a:p>
            <a:pPr algn="l">
              <a:lnSpc>
                <a:spcPct val="150000"/>
              </a:lnSpc>
            </a:pPr>
            <a:r>
              <a:rPr lang="en-US" b="1" dirty="0" err="1">
                <a:solidFill>
                  <a:schemeClr val="accent2">
                    <a:lumMod val="50000"/>
                  </a:schemeClr>
                </a:solidFill>
                <a:latin typeface="Selawik Semibold" panose="020B0502040204020203" pitchFamily="34" charset="77"/>
              </a:rPr>
              <a:t>Seyed</a:t>
            </a:r>
            <a:r>
              <a:rPr lang="en-US" b="1" dirty="0">
                <a:solidFill>
                  <a:schemeClr val="accent2">
                    <a:lumMod val="50000"/>
                  </a:schemeClr>
                </a:solidFill>
                <a:latin typeface="Selawik Semibold" panose="020B0502040204020203" pitchFamily="34" charset="77"/>
              </a:rPr>
              <a:t> Omid </a:t>
            </a:r>
            <a:r>
              <a:rPr lang="en-US" b="1" dirty="0" err="1">
                <a:solidFill>
                  <a:schemeClr val="accent2">
                    <a:lumMod val="50000"/>
                  </a:schemeClr>
                </a:solidFill>
                <a:latin typeface="Selawik Semibold" panose="020B0502040204020203" pitchFamily="34" charset="77"/>
              </a:rPr>
              <a:t>Hasanli</a:t>
            </a:r>
            <a:endParaRPr lang="en-US" b="1" dirty="0">
              <a:solidFill>
                <a:schemeClr val="accent2">
                  <a:lumMod val="50000"/>
                </a:schemeClr>
              </a:solidFill>
              <a:latin typeface="Selawik Semibold" panose="020B0502040204020203" pitchFamily="34" charset="77"/>
            </a:endParaRPr>
          </a:p>
          <a:p>
            <a:pPr algn="l">
              <a:lnSpc>
                <a:spcPct val="150000"/>
              </a:lnSpc>
            </a:pPr>
            <a:r>
              <a:rPr lang="en-US" b="1" dirty="0" err="1">
                <a:solidFill>
                  <a:schemeClr val="accent2">
                    <a:lumMod val="50000"/>
                  </a:schemeClr>
                </a:solidFill>
                <a:latin typeface="Selawik Semibold" panose="020B0502040204020203" pitchFamily="34" charset="77"/>
              </a:rPr>
              <a:t>Yuchen</a:t>
            </a:r>
            <a:r>
              <a:rPr lang="en-US" b="1" dirty="0">
                <a:solidFill>
                  <a:schemeClr val="accent2">
                    <a:lumMod val="50000"/>
                  </a:schemeClr>
                </a:solidFill>
                <a:latin typeface="Selawik Semibold" panose="020B0502040204020203" pitchFamily="34" charset="77"/>
              </a:rPr>
              <a:t> Zhang</a:t>
            </a:r>
          </a:p>
        </p:txBody>
      </p:sp>
    </p:spTree>
    <p:extLst>
      <p:ext uri="{BB962C8B-B14F-4D97-AF65-F5344CB8AC3E}">
        <p14:creationId xmlns:p14="http://schemas.microsoft.com/office/powerpoint/2010/main" val="949362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1999</a:t>
            </a:r>
            <a:endParaRPr lang="en-US" dirty="0"/>
          </a:p>
        </p:txBody>
      </p:sp>
      <p:pic>
        <p:nvPicPr>
          <p:cNvPr id="6" name="Picture 5">
            <a:extLst>
              <a:ext uri="{FF2B5EF4-FFF2-40B4-BE49-F238E27FC236}">
                <a16:creationId xmlns:a16="http://schemas.microsoft.com/office/drawing/2014/main" id="{DF2AE188-2555-6544-88F9-14389B8FCDE5}"/>
              </a:ext>
            </a:extLst>
          </p:cNvPr>
          <p:cNvPicPr>
            <a:picLocks noChangeAspect="1"/>
          </p:cNvPicPr>
          <p:nvPr/>
        </p:nvPicPr>
        <p:blipFill>
          <a:blip r:embed="rId3"/>
          <a:stretch>
            <a:fillRect/>
          </a:stretch>
        </p:blipFill>
        <p:spPr>
          <a:xfrm>
            <a:off x="1606538" y="982482"/>
            <a:ext cx="8978900" cy="5349240"/>
          </a:xfrm>
          <a:prstGeom prst="rect">
            <a:avLst/>
          </a:prstGeom>
        </p:spPr>
      </p:pic>
    </p:spTree>
    <p:extLst>
      <p:ext uri="{BB962C8B-B14F-4D97-AF65-F5344CB8AC3E}">
        <p14:creationId xmlns:p14="http://schemas.microsoft.com/office/powerpoint/2010/main" val="215842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2009</a:t>
            </a:r>
            <a:endParaRPr lang="en-US" dirty="0"/>
          </a:p>
        </p:txBody>
      </p:sp>
      <p:pic>
        <p:nvPicPr>
          <p:cNvPr id="6" name="Picture 5">
            <a:extLst>
              <a:ext uri="{FF2B5EF4-FFF2-40B4-BE49-F238E27FC236}">
                <a16:creationId xmlns:a16="http://schemas.microsoft.com/office/drawing/2014/main" id="{A8991A9B-426E-F04F-96B1-5ACB4952C27D}"/>
              </a:ext>
            </a:extLst>
          </p:cNvPr>
          <p:cNvPicPr>
            <a:picLocks noChangeAspect="1"/>
          </p:cNvPicPr>
          <p:nvPr/>
        </p:nvPicPr>
        <p:blipFill>
          <a:blip r:embed="rId3"/>
          <a:stretch>
            <a:fillRect/>
          </a:stretch>
        </p:blipFill>
        <p:spPr>
          <a:xfrm>
            <a:off x="1607173" y="982482"/>
            <a:ext cx="8977630" cy="5349240"/>
          </a:xfrm>
          <a:prstGeom prst="rect">
            <a:avLst/>
          </a:prstGeom>
        </p:spPr>
      </p:pic>
    </p:spTree>
    <p:extLst>
      <p:ext uri="{BB962C8B-B14F-4D97-AF65-F5344CB8AC3E}">
        <p14:creationId xmlns:p14="http://schemas.microsoft.com/office/powerpoint/2010/main" val="2308114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2018</a:t>
            </a:r>
            <a:endParaRPr lang="en-US" dirty="0"/>
          </a:p>
        </p:txBody>
      </p:sp>
      <p:pic>
        <p:nvPicPr>
          <p:cNvPr id="6" name="Picture 5">
            <a:extLst>
              <a:ext uri="{FF2B5EF4-FFF2-40B4-BE49-F238E27FC236}">
                <a16:creationId xmlns:a16="http://schemas.microsoft.com/office/drawing/2014/main" id="{EFEB782B-EA6C-8147-A3B3-D03A886E0D2A}"/>
              </a:ext>
            </a:extLst>
          </p:cNvPr>
          <p:cNvPicPr>
            <a:picLocks noChangeAspect="1"/>
          </p:cNvPicPr>
          <p:nvPr/>
        </p:nvPicPr>
        <p:blipFill>
          <a:blip r:embed="rId3"/>
          <a:stretch>
            <a:fillRect/>
          </a:stretch>
        </p:blipFill>
        <p:spPr>
          <a:xfrm>
            <a:off x="1607173" y="981496"/>
            <a:ext cx="8977630" cy="5350226"/>
          </a:xfrm>
          <a:prstGeom prst="rect">
            <a:avLst/>
          </a:prstGeom>
        </p:spPr>
      </p:pic>
    </p:spTree>
    <p:extLst>
      <p:ext uri="{BB962C8B-B14F-4D97-AF65-F5344CB8AC3E}">
        <p14:creationId xmlns:p14="http://schemas.microsoft.com/office/powerpoint/2010/main" val="3192223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with Jellyfish</a:t>
            </a:r>
            <a:endParaRPr lang="en-US" dirty="0"/>
          </a:p>
        </p:txBody>
      </p:sp>
      <p:pic>
        <p:nvPicPr>
          <p:cNvPr id="6" name="Picture 5">
            <a:extLst>
              <a:ext uri="{FF2B5EF4-FFF2-40B4-BE49-F238E27FC236}">
                <a16:creationId xmlns:a16="http://schemas.microsoft.com/office/drawing/2014/main" id="{EFEB782B-EA6C-8147-A3B3-D03A886E0D2A}"/>
              </a:ext>
            </a:extLst>
          </p:cNvPr>
          <p:cNvPicPr>
            <a:picLocks noChangeAspect="1"/>
          </p:cNvPicPr>
          <p:nvPr/>
        </p:nvPicPr>
        <p:blipFill>
          <a:blip r:embed="rId3"/>
          <a:stretch>
            <a:fillRect/>
          </a:stretch>
        </p:blipFill>
        <p:spPr>
          <a:xfrm>
            <a:off x="1607173" y="981496"/>
            <a:ext cx="8977630" cy="5350226"/>
          </a:xfrm>
          <a:prstGeom prst="rect">
            <a:avLst/>
          </a:prstGeom>
        </p:spPr>
      </p:pic>
      <p:pic>
        <p:nvPicPr>
          <p:cNvPr id="8" name="Picture 7">
            <a:extLst>
              <a:ext uri="{FF2B5EF4-FFF2-40B4-BE49-F238E27FC236}">
                <a16:creationId xmlns:a16="http://schemas.microsoft.com/office/drawing/2014/main" id="{D737A1AE-74C4-8E48-8D4C-82E869FF1BE1}"/>
              </a:ext>
            </a:extLst>
          </p:cNvPr>
          <p:cNvPicPr>
            <a:picLocks noChangeAspect="1"/>
          </p:cNvPicPr>
          <p:nvPr/>
        </p:nvPicPr>
        <p:blipFill>
          <a:blip r:embed="rId4"/>
          <a:stretch>
            <a:fillRect/>
          </a:stretch>
        </p:blipFill>
        <p:spPr>
          <a:xfrm>
            <a:off x="1607151" y="981496"/>
            <a:ext cx="8977630" cy="5350226"/>
          </a:xfrm>
          <a:prstGeom prst="rect">
            <a:avLst/>
          </a:prstGeom>
        </p:spPr>
      </p:pic>
    </p:spTree>
    <p:extLst>
      <p:ext uri="{BB962C8B-B14F-4D97-AF65-F5344CB8AC3E}">
        <p14:creationId xmlns:p14="http://schemas.microsoft.com/office/powerpoint/2010/main" val="1502068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with Plankton</a:t>
            </a:r>
            <a:endParaRPr lang="en-US" dirty="0"/>
          </a:p>
        </p:txBody>
      </p:sp>
      <p:pic>
        <p:nvPicPr>
          <p:cNvPr id="6" name="Picture 5">
            <a:extLst>
              <a:ext uri="{FF2B5EF4-FFF2-40B4-BE49-F238E27FC236}">
                <a16:creationId xmlns:a16="http://schemas.microsoft.com/office/drawing/2014/main" id="{EFEB782B-EA6C-8147-A3B3-D03A886E0D2A}"/>
              </a:ext>
            </a:extLst>
          </p:cNvPr>
          <p:cNvPicPr>
            <a:picLocks noChangeAspect="1"/>
          </p:cNvPicPr>
          <p:nvPr/>
        </p:nvPicPr>
        <p:blipFill>
          <a:blip r:embed="rId3"/>
          <a:stretch>
            <a:fillRect/>
          </a:stretch>
        </p:blipFill>
        <p:spPr>
          <a:xfrm>
            <a:off x="1607173" y="981496"/>
            <a:ext cx="8977630" cy="5350226"/>
          </a:xfrm>
          <a:prstGeom prst="rect">
            <a:avLst/>
          </a:prstGeom>
        </p:spPr>
      </p:pic>
      <p:pic>
        <p:nvPicPr>
          <p:cNvPr id="13" name="Picture 12">
            <a:extLst>
              <a:ext uri="{FF2B5EF4-FFF2-40B4-BE49-F238E27FC236}">
                <a16:creationId xmlns:a16="http://schemas.microsoft.com/office/drawing/2014/main" id="{E3732DE5-F387-D646-A7C9-A0CEB710B36B}"/>
              </a:ext>
            </a:extLst>
          </p:cNvPr>
          <p:cNvPicPr>
            <a:picLocks noChangeAspect="1"/>
          </p:cNvPicPr>
          <p:nvPr/>
        </p:nvPicPr>
        <p:blipFill>
          <a:blip r:embed="rId4"/>
          <a:stretch>
            <a:fillRect/>
          </a:stretch>
        </p:blipFill>
        <p:spPr>
          <a:xfrm>
            <a:off x="1607173" y="981496"/>
            <a:ext cx="8977630" cy="5436122"/>
          </a:xfrm>
          <a:prstGeom prst="rect">
            <a:avLst/>
          </a:prstGeom>
        </p:spPr>
      </p:pic>
    </p:spTree>
    <p:extLst>
      <p:ext uri="{BB962C8B-B14F-4D97-AF65-F5344CB8AC3E}">
        <p14:creationId xmlns:p14="http://schemas.microsoft.com/office/powerpoint/2010/main" val="3561183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Global Temperature Trends</a:t>
            </a:r>
          </a:p>
        </p:txBody>
      </p:sp>
      <p:pic>
        <p:nvPicPr>
          <p:cNvPr id="8" name="Picture 7">
            <a:extLst>
              <a:ext uri="{FF2B5EF4-FFF2-40B4-BE49-F238E27FC236}">
                <a16:creationId xmlns:a16="http://schemas.microsoft.com/office/drawing/2014/main" id="{32135263-A6BE-134E-B3CA-7594070A42CC}"/>
              </a:ext>
            </a:extLst>
          </p:cNvPr>
          <p:cNvPicPr>
            <a:picLocks noChangeAspect="1"/>
          </p:cNvPicPr>
          <p:nvPr/>
        </p:nvPicPr>
        <p:blipFill>
          <a:blip r:embed="rId3"/>
          <a:stretch>
            <a:fillRect/>
          </a:stretch>
        </p:blipFill>
        <p:spPr>
          <a:xfrm>
            <a:off x="1552457" y="1947672"/>
            <a:ext cx="9087061" cy="3879762"/>
          </a:xfrm>
          <a:prstGeom prst="rect">
            <a:avLst/>
          </a:prstGeom>
          <a:effectLst>
            <a:outerShdw blurRad="50800" dist="50800" dir="5400000" algn="ctr" rotWithShape="0">
              <a:srgbClr val="000000">
                <a:alpha val="50000"/>
              </a:srgbClr>
            </a:outerShdw>
          </a:effectLst>
        </p:spPr>
      </p:pic>
    </p:spTree>
    <p:extLst>
      <p:ext uri="{BB962C8B-B14F-4D97-AF65-F5344CB8AC3E}">
        <p14:creationId xmlns:p14="http://schemas.microsoft.com/office/powerpoint/2010/main" val="80981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pic>
        <p:nvPicPr>
          <p:cNvPr id="5" name="Picture 4">
            <a:extLst>
              <a:ext uri="{FF2B5EF4-FFF2-40B4-BE49-F238E27FC236}">
                <a16:creationId xmlns:a16="http://schemas.microsoft.com/office/drawing/2014/main" id="{C7E69A3A-3EE1-3F4E-A5E2-771538C13241}"/>
              </a:ext>
            </a:extLst>
          </p:cNvPr>
          <p:cNvPicPr>
            <a:picLocks noChangeAspect="1"/>
          </p:cNvPicPr>
          <p:nvPr/>
        </p:nvPicPr>
        <p:blipFill>
          <a:blip r:embed="rId3"/>
          <a:stretch>
            <a:fillRect/>
          </a:stretch>
        </p:blipFill>
        <p:spPr>
          <a:xfrm>
            <a:off x="1184019" y="576072"/>
            <a:ext cx="9636382" cy="2715768"/>
          </a:xfrm>
          <a:prstGeom prst="rect">
            <a:avLst/>
          </a:prstGeom>
          <a:effectLst>
            <a:outerShdw blurRad="50800" dist="50800" dir="5400000" algn="ctr" rotWithShape="0">
              <a:srgbClr val="000000">
                <a:alpha val="0"/>
              </a:srgbClr>
            </a:outerShdw>
          </a:effectLst>
        </p:spPr>
      </p:pic>
      <p:pic>
        <p:nvPicPr>
          <p:cNvPr id="13" name="Picture 12">
            <a:extLst>
              <a:ext uri="{FF2B5EF4-FFF2-40B4-BE49-F238E27FC236}">
                <a16:creationId xmlns:a16="http://schemas.microsoft.com/office/drawing/2014/main" id="{D1FC34CD-05D2-8B4D-9776-7F2BF377AA2D}"/>
              </a:ext>
            </a:extLst>
          </p:cNvPr>
          <p:cNvPicPr>
            <a:picLocks noChangeAspect="1"/>
          </p:cNvPicPr>
          <p:nvPr/>
        </p:nvPicPr>
        <p:blipFill>
          <a:blip r:embed="rId4"/>
          <a:stretch>
            <a:fillRect/>
          </a:stretch>
        </p:blipFill>
        <p:spPr>
          <a:xfrm>
            <a:off x="559435" y="3429000"/>
            <a:ext cx="11073129" cy="2665014"/>
          </a:xfrm>
          <a:prstGeom prst="rect">
            <a:avLst/>
          </a:prstGeom>
        </p:spPr>
      </p:pic>
    </p:spTree>
    <p:extLst>
      <p:ext uri="{BB962C8B-B14F-4D97-AF65-F5344CB8AC3E}">
        <p14:creationId xmlns:p14="http://schemas.microsoft.com/office/powerpoint/2010/main" val="578202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California Temperature Trends</a:t>
            </a:r>
          </a:p>
        </p:txBody>
      </p:sp>
      <p:pic>
        <p:nvPicPr>
          <p:cNvPr id="10" name="Picture 9">
            <a:extLst>
              <a:ext uri="{FF2B5EF4-FFF2-40B4-BE49-F238E27FC236}">
                <a16:creationId xmlns:a16="http://schemas.microsoft.com/office/drawing/2014/main" id="{89E06B0D-B7A6-B947-9F08-401A4C160305}"/>
              </a:ext>
            </a:extLst>
          </p:cNvPr>
          <p:cNvPicPr>
            <a:picLocks noChangeAspect="1"/>
          </p:cNvPicPr>
          <p:nvPr/>
        </p:nvPicPr>
        <p:blipFill>
          <a:blip r:embed="rId3"/>
          <a:stretch>
            <a:fillRect/>
          </a:stretch>
        </p:blipFill>
        <p:spPr>
          <a:xfrm>
            <a:off x="1517644" y="1947672"/>
            <a:ext cx="9156688" cy="3815286"/>
          </a:xfrm>
          <a:prstGeom prst="rect">
            <a:avLst/>
          </a:prstGeom>
          <a:effectLst>
            <a:outerShdw blurRad="50800" dist="50800" dir="5400000" algn="ctr" rotWithShape="0">
              <a:srgbClr val="000000">
                <a:alpha val="49000"/>
              </a:srgbClr>
            </a:outerShdw>
          </a:effectLst>
        </p:spPr>
      </p:pic>
    </p:spTree>
    <p:extLst>
      <p:ext uri="{BB962C8B-B14F-4D97-AF65-F5344CB8AC3E}">
        <p14:creationId xmlns:p14="http://schemas.microsoft.com/office/powerpoint/2010/main" val="111021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1609"/>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74303" y="491460"/>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Attributes</a:t>
            </a:r>
          </a:p>
        </p:txBody>
      </p:sp>
      <p:sp>
        <p:nvSpPr>
          <p:cNvPr id="21" name="Subtitle 2">
            <a:extLst>
              <a:ext uri="{FF2B5EF4-FFF2-40B4-BE49-F238E27FC236}">
                <a16:creationId xmlns:a16="http://schemas.microsoft.com/office/drawing/2014/main" id="{7B21B2BD-6A7E-1341-ACBA-8321D532950E}"/>
              </a:ext>
            </a:extLst>
          </p:cNvPr>
          <p:cNvSpPr txBox="1">
            <a:spLocks/>
          </p:cNvSpPr>
          <p:nvPr/>
        </p:nvSpPr>
        <p:spPr>
          <a:xfrm>
            <a:off x="735330" y="1733360"/>
            <a:ext cx="10058400" cy="3849624"/>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7" name="Rounded Rectangle 6">
            <a:extLst>
              <a:ext uri="{FF2B5EF4-FFF2-40B4-BE49-F238E27FC236}">
                <a16:creationId xmlns:a16="http://schemas.microsoft.com/office/drawing/2014/main" id="{27E7EB7D-D8FE-7E44-88EA-863A1CBA9E46}"/>
              </a:ext>
            </a:extLst>
          </p:cNvPr>
          <p:cNvSpPr/>
          <p:nvPr/>
        </p:nvSpPr>
        <p:spPr>
          <a:xfrm>
            <a:off x="3221966" y="1399745"/>
            <a:ext cx="576072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Temperature</a:t>
            </a:r>
            <a:endParaRPr lang="en-US" dirty="0">
              <a:latin typeface="Selawik" panose="020B0502040204020203" pitchFamily="34" charset="77"/>
            </a:endParaRPr>
          </a:p>
        </p:txBody>
      </p:sp>
      <p:grpSp>
        <p:nvGrpSpPr>
          <p:cNvPr id="11" name="Group 10">
            <a:extLst>
              <a:ext uri="{FF2B5EF4-FFF2-40B4-BE49-F238E27FC236}">
                <a16:creationId xmlns:a16="http://schemas.microsoft.com/office/drawing/2014/main" id="{E8A3709E-AE20-A845-8E41-B1EDA343E755}"/>
              </a:ext>
            </a:extLst>
          </p:cNvPr>
          <p:cNvGrpSpPr/>
          <p:nvPr/>
        </p:nvGrpSpPr>
        <p:grpSpPr>
          <a:xfrm>
            <a:off x="1255994" y="3116622"/>
            <a:ext cx="9679988" cy="680094"/>
            <a:chOff x="1256006" y="3663740"/>
            <a:chExt cx="9679988" cy="680094"/>
          </a:xfrm>
        </p:grpSpPr>
        <p:sp>
          <p:nvSpPr>
            <p:cNvPr id="22" name="Rounded Rectangle 21">
              <a:extLst>
                <a:ext uri="{FF2B5EF4-FFF2-40B4-BE49-F238E27FC236}">
                  <a16:creationId xmlns:a16="http://schemas.microsoft.com/office/drawing/2014/main" id="{C78A0EA9-E240-B145-B999-761BA5B126CD}"/>
                </a:ext>
              </a:extLst>
            </p:cNvPr>
            <p:cNvSpPr/>
            <p:nvPr/>
          </p:nvSpPr>
          <p:spPr>
            <a:xfrm>
              <a:off x="1256006" y="3663740"/>
              <a:ext cx="1828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Oxygen</a:t>
              </a:r>
              <a:endParaRPr lang="en-US" dirty="0">
                <a:latin typeface="Selawik" panose="020B0502040204020203" pitchFamily="34" charset="77"/>
              </a:endParaRPr>
            </a:p>
          </p:txBody>
        </p:sp>
        <p:sp>
          <p:nvSpPr>
            <p:cNvPr id="23" name="Rounded Rectangle 22">
              <a:extLst>
                <a:ext uri="{FF2B5EF4-FFF2-40B4-BE49-F238E27FC236}">
                  <a16:creationId xmlns:a16="http://schemas.microsoft.com/office/drawing/2014/main" id="{83CCBB15-600E-EE4C-8EF4-31739039851F}"/>
                </a:ext>
              </a:extLst>
            </p:cNvPr>
            <p:cNvSpPr/>
            <p:nvPr/>
          </p:nvSpPr>
          <p:spPr>
            <a:xfrm>
              <a:off x="3221966" y="3663740"/>
              <a:ext cx="1828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pH</a:t>
              </a:r>
            </a:p>
          </p:txBody>
        </p:sp>
        <p:sp>
          <p:nvSpPr>
            <p:cNvPr id="24" name="Rounded Rectangle 23">
              <a:extLst>
                <a:ext uri="{FF2B5EF4-FFF2-40B4-BE49-F238E27FC236}">
                  <a16:creationId xmlns:a16="http://schemas.microsoft.com/office/drawing/2014/main" id="{CC5F781B-83BB-3640-8F43-6C60E6170FC4}"/>
                </a:ext>
              </a:extLst>
            </p:cNvPr>
            <p:cNvSpPr/>
            <p:nvPr/>
          </p:nvSpPr>
          <p:spPr>
            <a:xfrm>
              <a:off x="5187926" y="3676884"/>
              <a:ext cx="1828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Salinity</a:t>
              </a:r>
            </a:p>
          </p:txBody>
        </p:sp>
        <p:sp>
          <p:nvSpPr>
            <p:cNvPr id="25" name="Rounded Rectangle 24">
              <a:extLst>
                <a:ext uri="{FF2B5EF4-FFF2-40B4-BE49-F238E27FC236}">
                  <a16:creationId xmlns:a16="http://schemas.microsoft.com/office/drawing/2014/main" id="{1DE26A6F-1495-1B43-B01F-6A426BF50A52}"/>
                </a:ext>
              </a:extLst>
            </p:cNvPr>
            <p:cNvSpPr/>
            <p:nvPr/>
          </p:nvSpPr>
          <p:spPr>
            <a:xfrm>
              <a:off x="7153886" y="3663740"/>
              <a:ext cx="1828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Nitrate</a:t>
              </a:r>
              <a:endParaRPr lang="en-US" dirty="0">
                <a:latin typeface="Selawik" panose="020B0502040204020203" pitchFamily="34" charset="77"/>
              </a:endParaRPr>
            </a:p>
          </p:txBody>
        </p:sp>
        <p:sp>
          <p:nvSpPr>
            <p:cNvPr id="26" name="Rounded Rectangle 25">
              <a:extLst>
                <a:ext uri="{FF2B5EF4-FFF2-40B4-BE49-F238E27FC236}">
                  <a16:creationId xmlns:a16="http://schemas.microsoft.com/office/drawing/2014/main" id="{E7123728-B3CE-E340-8204-59E61467A9B6}"/>
                </a:ext>
              </a:extLst>
            </p:cNvPr>
            <p:cNvSpPr/>
            <p:nvPr/>
          </p:nvSpPr>
          <p:spPr>
            <a:xfrm>
              <a:off x="9107194" y="3663740"/>
              <a:ext cx="1828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Phosphate</a:t>
              </a:r>
              <a:endParaRPr lang="en-US" dirty="0">
                <a:latin typeface="Selawik" panose="020B0502040204020203" pitchFamily="34" charset="77"/>
              </a:endParaRPr>
            </a:p>
          </p:txBody>
        </p:sp>
      </p:grpSp>
      <p:sp>
        <p:nvSpPr>
          <p:cNvPr id="9" name="Rounded Rectangle 8">
            <a:extLst>
              <a:ext uri="{FF2B5EF4-FFF2-40B4-BE49-F238E27FC236}">
                <a16:creationId xmlns:a16="http://schemas.microsoft.com/office/drawing/2014/main" id="{0A28BF87-2E79-594F-B30C-1EDA05ADE4CA}"/>
              </a:ext>
            </a:extLst>
          </p:cNvPr>
          <p:cNvSpPr/>
          <p:nvPr/>
        </p:nvSpPr>
        <p:spPr>
          <a:xfrm>
            <a:off x="1066799" y="2278915"/>
            <a:ext cx="10058402" cy="175111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solidFill>
                  <a:schemeClr val="accent2">
                    <a:lumMod val="50000"/>
                  </a:schemeClr>
                </a:solidFill>
                <a:latin typeface="Selawik" panose="020B0502040204020203" pitchFamily="34" charset="77"/>
              </a:rPr>
              <a:t>Non-Biological Attributes</a:t>
            </a:r>
          </a:p>
        </p:txBody>
      </p:sp>
      <p:sp>
        <p:nvSpPr>
          <p:cNvPr id="27" name="Rounded Rectangle 26">
            <a:extLst>
              <a:ext uri="{FF2B5EF4-FFF2-40B4-BE49-F238E27FC236}">
                <a16:creationId xmlns:a16="http://schemas.microsoft.com/office/drawing/2014/main" id="{834E1DE8-183E-224F-80D5-5A63FE0136A1}"/>
              </a:ext>
            </a:extLst>
          </p:cNvPr>
          <p:cNvSpPr/>
          <p:nvPr/>
        </p:nvSpPr>
        <p:spPr>
          <a:xfrm>
            <a:off x="1066799" y="4294660"/>
            <a:ext cx="10058402" cy="175111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solidFill>
                  <a:schemeClr val="accent2">
                    <a:lumMod val="50000"/>
                  </a:schemeClr>
                </a:solidFill>
                <a:latin typeface="Selawik" panose="020B0502040204020203" pitchFamily="34" charset="77"/>
              </a:rPr>
              <a:t>Biological Attributes</a:t>
            </a:r>
          </a:p>
        </p:txBody>
      </p:sp>
      <p:sp>
        <p:nvSpPr>
          <p:cNvPr id="28" name="Rounded Rectangle 27">
            <a:extLst>
              <a:ext uri="{FF2B5EF4-FFF2-40B4-BE49-F238E27FC236}">
                <a16:creationId xmlns:a16="http://schemas.microsoft.com/office/drawing/2014/main" id="{E52824D1-4B34-6449-8492-897757765145}"/>
              </a:ext>
            </a:extLst>
          </p:cNvPr>
          <p:cNvSpPr/>
          <p:nvPr/>
        </p:nvSpPr>
        <p:spPr>
          <a:xfrm>
            <a:off x="3305415" y="5098213"/>
            <a:ext cx="2498088"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Plankton</a:t>
            </a:r>
            <a:endParaRPr lang="en-US" dirty="0">
              <a:latin typeface="Selawik" panose="020B0502040204020203" pitchFamily="34" charset="77"/>
            </a:endParaRPr>
          </a:p>
        </p:txBody>
      </p:sp>
      <p:sp>
        <p:nvSpPr>
          <p:cNvPr id="29" name="Rounded Rectangle 28">
            <a:extLst>
              <a:ext uri="{FF2B5EF4-FFF2-40B4-BE49-F238E27FC236}">
                <a16:creationId xmlns:a16="http://schemas.microsoft.com/office/drawing/2014/main" id="{36BEE6C9-2457-8845-83FF-40831E916CD3}"/>
              </a:ext>
            </a:extLst>
          </p:cNvPr>
          <p:cNvSpPr/>
          <p:nvPr/>
        </p:nvSpPr>
        <p:spPr>
          <a:xfrm>
            <a:off x="6388499" y="5102550"/>
            <a:ext cx="2498088"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Jelly Fish</a:t>
            </a:r>
            <a:endParaRPr lang="en-US" dirty="0">
              <a:latin typeface="Selawik" panose="020B0502040204020203" pitchFamily="34" charset="77"/>
            </a:endParaRPr>
          </a:p>
        </p:txBody>
      </p:sp>
    </p:spTree>
    <p:extLst>
      <p:ext uri="{BB962C8B-B14F-4D97-AF65-F5344CB8AC3E}">
        <p14:creationId xmlns:p14="http://schemas.microsoft.com/office/powerpoint/2010/main" val="1145468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677921DD-99EE-0E45-99D0-FF0AC069FAF5}"/>
              </a:ext>
            </a:extLst>
          </p:cNvPr>
          <p:cNvSpPr>
            <a:spLocks noGrp="1"/>
          </p:cNvSpPr>
          <p:nvPr>
            <p:ph type="ctrTitle"/>
          </p:nvPr>
        </p:nvSpPr>
        <p:spPr/>
        <p:txBody>
          <a:bodyPr/>
          <a:lstStyle/>
          <a:p>
            <a:endParaRPr lang="en-US" dirty="0"/>
          </a:p>
        </p:txBody>
      </p:sp>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grpSp>
        <p:nvGrpSpPr>
          <p:cNvPr id="49" name="Group 48">
            <a:extLst>
              <a:ext uri="{FF2B5EF4-FFF2-40B4-BE49-F238E27FC236}">
                <a16:creationId xmlns:a16="http://schemas.microsoft.com/office/drawing/2014/main" id="{B0289A6C-4F00-214C-90A4-C97CE2158C82}"/>
              </a:ext>
            </a:extLst>
          </p:cNvPr>
          <p:cNvGrpSpPr/>
          <p:nvPr/>
        </p:nvGrpSpPr>
        <p:grpSpPr>
          <a:xfrm>
            <a:off x="957752" y="620282"/>
            <a:ext cx="10040448" cy="5617426"/>
            <a:chOff x="1300652" y="860926"/>
            <a:chExt cx="9272572" cy="5205037"/>
          </a:xfrm>
        </p:grpSpPr>
        <p:grpSp>
          <p:nvGrpSpPr>
            <p:cNvPr id="38" name="Group 37">
              <a:extLst>
                <a:ext uri="{FF2B5EF4-FFF2-40B4-BE49-F238E27FC236}">
                  <a16:creationId xmlns:a16="http://schemas.microsoft.com/office/drawing/2014/main" id="{4A406E92-C64B-054E-BC89-83ED742B1557}"/>
                </a:ext>
              </a:extLst>
            </p:cNvPr>
            <p:cNvGrpSpPr/>
            <p:nvPr/>
          </p:nvGrpSpPr>
          <p:grpSpPr>
            <a:xfrm>
              <a:off x="1618752" y="860928"/>
              <a:ext cx="8954472" cy="5205035"/>
              <a:chOff x="1263640" y="1110491"/>
              <a:chExt cx="8954472" cy="5205035"/>
            </a:xfrm>
          </p:grpSpPr>
          <p:pic>
            <p:nvPicPr>
              <p:cNvPr id="24" name="Picture 23">
                <a:extLst>
                  <a:ext uri="{FF2B5EF4-FFF2-40B4-BE49-F238E27FC236}">
                    <a16:creationId xmlns:a16="http://schemas.microsoft.com/office/drawing/2014/main" id="{F34F575A-5660-6D4D-9648-86FA36B3A187}"/>
                  </a:ext>
                </a:extLst>
              </p:cNvPr>
              <p:cNvPicPr>
                <a:picLocks noChangeAspect="1"/>
              </p:cNvPicPr>
              <p:nvPr/>
            </p:nvPicPr>
            <p:blipFill>
              <a:blip r:embed="rId3"/>
              <a:stretch>
                <a:fillRect/>
              </a:stretch>
            </p:blipFill>
            <p:spPr>
              <a:xfrm>
                <a:off x="1263641" y="1110491"/>
                <a:ext cx="4349759" cy="2517517"/>
              </a:xfrm>
              <a:prstGeom prst="rect">
                <a:avLst/>
              </a:prstGeom>
            </p:spPr>
          </p:pic>
          <p:pic>
            <p:nvPicPr>
              <p:cNvPr id="28" name="Picture 27">
                <a:extLst>
                  <a:ext uri="{FF2B5EF4-FFF2-40B4-BE49-F238E27FC236}">
                    <a16:creationId xmlns:a16="http://schemas.microsoft.com/office/drawing/2014/main" id="{9F049C14-8F44-B942-94B7-5B8736494A2A}"/>
                  </a:ext>
                </a:extLst>
              </p:cNvPr>
              <p:cNvPicPr>
                <a:picLocks noChangeAspect="1"/>
              </p:cNvPicPr>
              <p:nvPr/>
            </p:nvPicPr>
            <p:blipFill>
              <a:blip r:embed="rId4"/>
              <a:stretch>
                <a:fillRect/>
              </a:stretch>
            </p:blipFill>
            <p:spPr>
              <a:xfrm>
                <a:off x="1263640" y="3865753"/>
                <a:ext cx="4349759" cy="2248898"/>
              </a:xfrm>
              <a:prstGeom prst="rect">
                <a:avLst/>
              </a:prstGeom>
            </p:spPr>
          </p:pic>
          <p:pic>
            <p:nvPicPr>
              <p:cNvPr id="33" name="Picture 32">
                <a:extLst>
                  <a:ext uri="{FF2B5EF4-FFF2-40B4-BE49-F238E27FC236}">
                    <a16:creationId xmlns:a16="http://schemas.microsoft.com/office/drawing/2014/main" id="{0D86E0AC-9DF8-A946-9C86-316415D577E9}"/>
                  </a:ext>
                </a:extLst>
              </p:cNvPr>
              <p:cNvPicPr>
                <a:picLocks noChangeAspect="1"/>
              </p:cNvPicPr>
              <p:nvPr/>
            </p:nvPicPr>
            <p:blipFill>
              <a:blip r:embed="rId5"/>
              <a:stretch>
                <a:fillRect/>
              </a:stretch>
            </p:blipFill>
            <p:spPr>
              <a:xfrm>
                <a:off x="5848096" y="1110491"/>
                <a:ext cx="4349760" cy="2517517"/>
              </a:xfrm>
              <a:prstGeom prst="rect">
                <a:avLst/>
              </a:prstGeom>
            </p:spPr>
          </p:pic>
          <p:pic>
            <p:nvPicPr>
              <p:cNvPr id="37" name="Picture 36">
                <a:extLst>
                  <a:ext uri="{FF2B5EF4-FFF2-40B4-BE49-F238E27FC236}">
                    <a16:creationId xmlns:a16="http://schemas.microsoft.com/office/drawing/2014/main" id="{DFF6250E-8A0E-D74F-8A19-0DC4C9A11D81}"/>
                  </a:ext>
                </a:extLst>
              </p:cNvPr>
              <p:cNvPicPr>
                <a:picLocks noChangeAspect="1"/>
              </p:cNvPicPr>
              <p:nvPr/>
            </p:nvPicPr>
            <p:blipFill>
              <a:blip r:embed="rId6"/>
              <a:stretch>
                <a:fillRect/>
              </a:stretch>
            </p:blipFill>
            <p:spPr>
              <a:xfrm>
                <a:off x="5827840" y="3798009"/>
                <a:ext cx="4390272" cy="2517517"/>
              </a:xfrm>
              <a:prstGeom prst="rect">
                <a:avLst/>
              </a:prstGeom>
            </p:spPr>
          </p:pic>
        </p:grpSp>
        <p:sp>
          <p:nvSpPr>
            <p:cNvPr id="39" name="TextBox 38">
              <a:extLst>
                <a:ext uri="{FF2B5EF4-FFF2-40B4-BE49-F238E27FC236}">
                  <a16:creationId xmlns:a16="http://schemas.microsoft.com/office/drawing/2014/main" id="{9A59F46B-0EFC-8941-8145-C2130B551FD8}"/>
                </a:ext>
              </a:extLst>
            </p:cNvPr>
            <p:cNvSpPr txBox="1"/>
            <p:nvPr/>
          </p:nvSpPr>
          <p:spPr>
            <a:xfrm>
              <a:off x="1679447" y="3311775"/>
              <a:ext cx="4228368" cy="307777"/>
            </a:xfrm>
            <a:prstGeom prst="rect">
              <a:avLst/>
            </a:prstGeom>
            <a:noFill/>
          </p:spPr>
          <p:txBody>
            <a:bodyPr wrap="square" rtlCol="0">
              <a:spAutoFit/>
            </a:bodyPr>
            <a:lstStyle/>
            <a:p>
              <a:pPr algn="ctr"/>
              <a:r>
                <a:rPr lang="en-US" sz="1400" b="1" spc="80" dirty="0">
                  <a:solidFill>
                    <a:schemeClr val="accent2">
                      <a:lumMod val="50000"/>
                    </a:schemeClr>
                  </a:solidFill>
                </a:rPr>
                <a:t>Temperature</a:t>
              </a:r>
            </a:p>
          </p:txBody>
        </p:sp>
        <p:sp>
          <p:nvSpPr>
            <p:cNvPr id="40" name="TextBox 39">
              <a:extLst>
                <a:ext uri="{FF2B5EF4-FFF2-40B4-BE49-F238E27FC236}">
                  <a16:creationId xmlns:a16="http://schemas.microsoft.com/office/drawing/2014/main" id="{36060999-8B4D-874C-A08B-219EEA4A33E0}"/>
                </a:ext>
              </a:extLst>
            </p:cNvPr>
            <p:cNvSpPr txBox="1"/>
            <p:nvPr/>
          </p:nvSpPr>
          <p:spPr>
            <a:xfrm>
              <a:off x="6263904" y="3324235"/>
              <a:ext cx="4228368" cy="307777"/>
            </a:xfrm>
            <a:prstGeom prst="rect">
              <a:avLst/>
            </a:prstGeom>
            <a:noFill/>
          </p:spPr>
          <p:txBody>
            <a:bodyPr wrap="square" rtlCol="0">
              <a:spAutoFit/>
            </a:bodyPr>
            <a:lstStyle/>
            <a:p>
              <a:pPr algn="ctr"/>
              <a:r>
                <a:rPr lang="en-US" sz="1400" b="1" spc="80" dirty="0">
                  <a:solidFill>
                    <a:schemeClr val="accent2">
                      <a:lumMod val="50000"/>
                    </a:schemeClr>
                  </a:solidFill>
                </a:rPr>
                <a:t>Temperature</a:t>
              </a:r>
            </a:p>
          </p:txBody>
        </p:sp>
        <p:sp>
          <p:nvSpPr>
            <p:cNvPr id="43" name="TextBox 42">
              <a:extLst>
                <a:ext uri="{FF2B5EF4-FFF2-40B4-BE49-F238E27FC236}">
                  <a16:creationId xmlns:a16="http://schemas.microsoft.com/office/drawing/2014/main" id="{3DDEE982-A51D-E345-8FE3-C02796EAD859}"/>
                </a:ext>
              </a:extLst>
            </p:cNvPr>
            <p:cNvSpPr txBox="1"/>
            <p:nvPr/>
          </p:nvSpPr>
          <p:spPr>
            <a:xfrm rot="16200000">
              <a:off x="272727" y="1888852"/>
              <a:ext cx="2363629" cy="307777"/>
            </a:xfrm>
            <a:prstGeom prst="rect">
              <a:avLst/>
            </a:prstGeom>
            <a:noFill/>
          </p:spPr>
          <p:txBody>
            <a:bodyPr wrap="square" rtlCol="0">
              <a:spAutoFit/>
            </a:bodyPr>
            <a:lstStyle/>
            <a:p>
              <a:pPr algn="ctr"/>
              <a:r>
                <a:rPr lang="en-US" sz="1400" b="1" spc="80" dirty="0">
                  <a:solidFill>
                    <a:schemeClr val="accent2">
                      <a:lumMod val="50000"/>
                    </a:schemeClr>
                  </a:solidFill>
                </a:rPr>
                <a:t>Oxygen</a:t>
              </a:r>
            </a:p>
          </p:txBody>
        </p:sp>
        <p:sp>
          <p:nvSpPr>
            <p:cNvPr id="44" name="TextBox 43">
              <a:extLst>
                <a:ext uri="{FF2B5EF4-FFF2-40B4-BE49-F238E27FC236}">
                  <a16:creationId xmlns:a16="http://schemas.microsoft.com/office/drawing/2014/main" id="{D5590D2E-CCF7-B241-90CD-901CAB648553}"/>
                </a:ext>
              </a:extLst>
            </p:cNvPr>
            <p:cNvSpPr txBox="1"/>
            <p:nvPr/>
          </p:nvSpPr>
          <p:spPr>
            <a:xfrm rot="16200000">
              <a:off x="338721" y="4595379"/>
              <a:ext cx="2231640" cy="307777"/>
            </a:xfrm>
            <a:prstGeom prst="rect">
              <a:avLst/>
            </a:prstGeom>
            <a:noFill/>
          </p:spPr>
          <p:txBody>
            <a:bodyPr wrap="square" rtlCol="0">
              <a:spAutoFit/>
            </a:bodyPr>
            <a:lstStyle/>
            <a:p>
              <a:pPr algn="ctr"/>
              <a:r>
                <a:rPr lang="en-US" sz="1400" b="1" spc="80" dirty="0">
                  <a:solidFill>
                    <a:schemeClr val="accent2">
                      <a:lumMod val="50000"/>
                    </a:schemeClr>
                  </a:solidFill>
                </a:rPr>
                <a:t>Nitrate</a:t>
              </a:r>
            </a:p>
          </p:txBody>
        </p:sp>
        <p:sp>
          <p:nvSpPr>
            <p:cNvPr id="46" name="TextBox 45">
              <a:extLst>
                <a:ext uri="{FF2B5EF4-FFF2-40B4-BE49-F238E27FC236}">
                  <a16:creationId xmlns:a16="http://schemas.microsoft.com/office/drawing/2014/main" id="{A6498301-804B-C644-9A6F-0DBDA3802FA0}"/>
                </a:ext>
              </a:extLst>
            </p:cNvPr>
            <p:cNvSpPr txBox="1"/>
            <p:nvPr/>
          </p:nvSpPr>
          <p:spPr>
            <a:xfrm rot="16200000">
              <a:off x="4790542" y="1965797"/>
              <a:ext cx="2517516" cy="307777"/>
            </a:xfrm>
            <a:prstGeom prst="rect">
              <a:avLst/>
            </a:prstGeom>
            <a:noFill/>
          </p:spPr>
          <p:txBody>
            <a:bodyPr wrap="square" rtlCol="0">
              <a:spAutoFit/>
            </a:bodyPr>
            <a:lstStyle/>
            <a:p>
              <a:pPr algn="ctr"/>
              <a:r>
                <a:rPr lang="en-US" sz="1400" b="1" spc="80" dirty="0">
                  <a:solidFill>
                    <a:schemeClr val="accent2">
                      <a:lumMod val="50000"/>
                    </a:schemeClr>
                  </a:solidFill>
                </a:rPr>
                <a:t>pH</a:t>
              </a:r>
            </a:p>
          </p:txBody>
        </p:sp>
        <p:sp>
          <p:nvSpPr>
            <p:cNvPr id="47" name="TextBox 46">
              <a:extLst>
                <a:ext uri="{FF2B5EF4-FFF2-40B4-BE49-F238E27FC236}">
                  <a16:creationId xmlns:a16="http://schemas.microsoft.com/office/drawing/2014/main" id="{8CB65389-CC86-A04C-AFDF-9A9FEF0637D3}"/>
                </a:ext>
              </a:extLst>
            </p:cNvPr>
            <p:cNvSpPr txBox="1"/>
            <p:nvPr/>
          </p:nvSpPr>
          <p:spPr>
            <a:xfrm rot="16200000">
              <a:off x="4971600" y="4595378"/>
              <a:ext cx="2231641" cy="307777"/>
            </a:xfrm>
            <a:prstGeom prst="rect">
              <a:avLst/>
            </a:prstGeom>
            <a:noFill/>
          </p:spPr>
          <p:txBody>
            <a:bodyPr wrap="square" rtlCol="0">
              <a:spAutoFit/>
            </a:bodyPr>
            <a:lstStyle/>
            <a:p>
              <a:pPr algn="ctr"/>
              <a:r>
                <a:rPr lang="en-US" sz="1400" b="1" spc="80" dirty="0">
                  <a:solidFill>
                    <a:schemeClr val="accent2">
                      <a:lumMod val="50000"/>
                    </a:schemeClr>
                  </a:solidFill>
                </a:rPr>
                <a:t>Phosphate</a:t>
              </a:r>
            </a:p>
          </p:txBody>
        </p:sp>
      </p:grpSp>
    </p:spTree>
    <p:extLst>
      <p:ext uri="{BB962C8B-B14F-4D97-AF65-F5344CB8AC3E}">
        <p14:creationId xmlns:p14="http://schemas.microsoft.com/office/powerpoint/2010/main" val="2670566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Motivation and Objective</a:t>
            </a:r>
          </a:p>
        </p:txBody>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lnSpcReduction="10000"/>
          </a:bodyPr>
          <a:lstStyle/>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Can our oceans tell us anything about global warming and     climate change?</a:t>
            </a:r>
          </a:p>
          <a:p>
            <a:pPr indent="-182880" algn="l">
              <a:lnSpc>
                <a:spcPct val="90000"/>
              </a:lnSpc>
              <a:spcAft>
                <a:spcPts val="600"/>
              </a:spcAft>
              <a:buFont typeface="Garamond" pitchFamily="18" charset="0"/>
              <a:buChar char="◦"/>
            </a:pPr>
            <a:endParaRPr lang="en-US" sz="2600"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If yes, where and how is it present?</a:t>
            </a:r>
          </a:p>
          <a:p>
            <a:pPr indent="-182880" algn="l">
              <a:lnSpc>
                <a:spcPct val="90000"/>
              </a:lnSpc>
              <a:spcAft>
                <a:spcPts val="600"/>
              </a:spcAft>
              <a:buFont typeface="Garamond" pitchFamily="18" charset="0"/>
              <a:buChar char="◦"/>
            </a:pPr>
            <a:endParaRPr lang="en-US" sz="2600"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Does it affect biological footprint and marine lives?</a:t>
            </a:r>
          </a:p>
          <a:p>
            <a:pPr indent="-182880" algn="l">
              <a:lnSpc>
                <a:spcPct val="90000"/>
              </a:lnSpc>
              <a:spcAft>
                <a:spcPts val="600"/>
              </a:spcAft>
              <a:buFont typeface="Garamond" pitchFamily="18" charset="0"/>
              <a:buChar char="◦"/>
            </a:pPr>
            <a:endParaRPr lang="en-US" sz="2600"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3200" dirty="0">
                <a:solidFill>
                  <a:schemeClr val="accent2">
                    <a:lumMod val="50000"/>
                  </a:schemeClr>
                </a:solidFill>
                <a:latin typeface="Selawik" panose="020B0502040204020203" pitchFamily="34" charset="77"/>
              </a:rPr>
              <a:t>Finally</a:t>
            </a:r>
            <a:r>
              <a:rPr lang="en-US" sz="3600" dirty="0">
                <a:solidFill>
                  <a:schemeClr val="accent2">
                    <a:lumMod val="50000"/>
                  </a:schemeClr>
                </a:solidFill>
                <a:latin typeface="Selawik" panose="020B0502040204020203" pitchFamily="34" charset="77"/>
              </a:rPr>
              <a:t>: </a:t>
            </a:r>
          </a:p>
          <a:p>
            <a:pPr algn="l">
              <a:lnSpc>
                <a:spcPct val="90000"/>
              </a:lnSpc>
              <a:spcAft>
                <a:spcPts val="600"/>
              </a:spcAft>
            </a:pPr>
            <a:r>
              <a:rPr lang="en-US" sz="3600" dirty="0">
                <a:solidFill>
                  <a:schemeClr val="accent2">
                    <a:lumMod val="50000"/>
                  </a:schemeClr>
                </a:solidFill>
                <a:latin typeface="Selawik" panose="020B0502040204020203" pitchFamily="34" charset="77"/>
              </a:rPr>
              <a:t> </a:t>
            </a:r>
            <a:r>
              <a:rPr lang="en-US" sz="2600" dirty="0">
                <a:solidFill>
                  <a:schemeClr val="accent2">
                    <a:lumMod val="50000"/>
                  </a:schemeClr>
                </a:solidFill>
                <a:latin typeface="Selawik" panose="020B0502040204020203" pitchFamily="34" charset="77"/>
              </a:rPr>
              <a:t>Does California experience similar repercussions or trends?</a:t>
            </a:r>
          </a:p>
          <a:p>
            <a:pPr algn="l">
              <a:lnSpc>
                <a:spcPct val="100000"/>
              </a:lnSpc>
              <a:spcAft>
                <a:spcPts val="600"/>
              </a:spcAft>
            </a:pPr>
            <a:endParaRPr lang="en-US" b="1" dirty="0">
              <a:solidFill>
                <a:schemeClr val="accent2">
                  <a:lumMod val="50000"/>
                </a:schemeClr>
              </a:solidFill>
            </a:endParaRPr>
          </a:p>
        </p:txBody>
      </p:sp>
    </p:spTree>
    <p:extLst>
      <p:ext uri="{BB962C8B-B14F-4D97-AF65-F5344CB8AC3E}">
        <p14:creationId xmlns:p14="http://schemas.microsoft.com/office/powerpoint/2010/main" val="422488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677921DD-99EE-0E45-99D0-FF0AC069FAF5}"/>
              </a:ext>
            </a:extLst>
          </p:cNvPr>
          <p:cNvSpPr>
            <a:spLocks noGrp="1"/>
          </p:cNvSpPr>
          <p:nvPr>
            <p:ph type="ctrTitle"/>
          </p:nvPr>
        </p:nvSpPr>
        <p:spPr/>
        <p:txBody>
          <a:bodyPr/>
          <a:lstStyle/>
          <a:p>
            <a:endParaRPr lang="en-US" dirty="0"/>
          </a:p>
        </p:txBody>
      </p:sp>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grpSp>
        <p:nvGrpSpPr>
          <p:cNvPr id="49" name="Group 48">
            <a:extLst>
              <a:ext uri="{FF2B5EF4-FFF2-40B4-BE49-F238E27FC236}">
                <a16:creationId xmlns:a16="http://schemas.microsoft.com/office/drawing/2014/main" id="{B0289A6C-4F00-214C-90A4-C97CE2158C82}"/>
              </a:ext>
            </a:extLst>
          </p:cNvPr>
          <p:cNvGrpSpPr/>
          <p:nvPr/>
        </p:nvGrpSpPr>
        <p:grpSpPr>
          <a:xfrm>
            <a:off x="957752" y="620281"/>
            <a:ext cx="10040448" cy="5617427"/>
            <a:chOff x="1300652" y="860925"/>
            <a:chExt cx="9272572" cy="5205038"/>
          </a:xfrm>
        </p:grpSpPr>
        <p:grpSp>
          <p:nvGrpSpPr>
            <p:cNvPr id="38" name="Group 37">
              <a:extLst>
                <a:ext uri="{FF2B5EF4-FFF2-40B4-BE49-F238E27FC236}">
                  <a16:creationId xmlns:a16="http://schemas.microsoft.com/office/drawing/2014/main" id="{4A406E92-C64B-054E-BC89-83ED742B1557}"/>
                </a:ext>
              </a:extLst>
            </p:cNvPr>
            <p:cNvGrpSpPr/>
            <p:nvPr/>
          </p:nvGrpSpPr>
          <p:grpSpPr>
            <a:xfrm>
              <a:off x="1618752" y="860928"/>
              <a:ext cx="8954472" cy="5205035"/>
              <a:chOff x="1263640" y="1110491"/>
              <a:chExt cx="8954472" cy="5205035"/>
            </a:xfrm>
          </p:grpSpPr>
          <p:pic>
            <p:nvPicPr>
              <p:cNvPr id="24" name="Picture 23">
                <a:extLst>
                  <a:ext uri="{FF2B5EF4-FFF2-40B4-BE49-F238E27FC236}">
                    <a16:creationId xmlns:a16="http://schemas.microsoft.com/office/drawing/2014/main" id="{F34F575A-5660-6D4D-9648-86FA36B3A187}"/>
                  </a:ext>
                </a:extLst>
              </p:cNvPr>
              <p:cNvPicPr>
                <a:picLocks noChangeAspect="1"/>
              </p:cNvPicPr>
              <p:nvPr/>
            </p:nvPicPr>
            <p:blipFill>
              <a:blip r:embed="rId3"/>
              <a:stretch>
                <a:fillRect/>
              </a:stretch>
            </p:blipFill>
            <p:spPr>
              <a:xfrm>
                <a:off x="1263641" y="1110491"/>
                <a:ext cx="4349759" cy="2517517"/>
              </a:xfrm>
              <a:prstGeom prst="rect">
                <a:avLst/>
              </a:prstGeom>
            </p:spPr>
          </p:pic>
          <p:pic>
            <p:nvPicPr>
              <p:cNvPr id="28" name="Picture 27">
                <a:extLst>
                  <a:ext uri="{FF2B5EF4-FFF2-40B4-BE49-F238E27FC236}">
                    <a16:creationId xmlns:a16="http://schemas.microsoft.com/office/drawing/2014/main" id="{9F049C14-8F44-B942-94B7-5B8736494A2A}"/>
                  </a:ext>
                </a:extLst>
              </p:cNvPr>
              <p:cNvPicPr>
                <a:picLocks noChangeAspect="1"/>
              </p:cNvPicPr>
              <p:nvPr/>
            </p:nvPicPr>
            <p:blipFill>
              <a:blip r:embed="rId4"/>
              <a:stretch>
                <a:fillRect/>
              </a:stretch>
            </p:blipFill>
            <p:spPr>
              <a:xfrm>
                <a:off x="1263640" y="3865753"/>
                <a:ext cx="4349759" cy="2248898"/>
              </a:xfrm>
              <a:prstGeom prst="rect">
                <a:avLst/>
              </a:prstGeom>
            </p:spPr>
          </p:pic>
          <p:pic>
            <p:nvPicPr>
              <p:cNvPr id="33" name="Picture 32">
                <a:extLst>
                  <a:ext uri="{FF2B5EF4-FFF2-40B4-BE49-F238E27FC236}">
                    <a16:creationId xmlns:a16="http://schemas.microsoft.com/office/drawing/2014/main" id="{0D86E0AC-9DF8-A946-9C86-316415D577E9}"/>
                  </a:ext>
                </a:extLst>
              </p:cNvPr>
              <p:cNvPicPr>
                <a:picLocks noChangeAspect="1"/>
              </p:cNvPicPr>
              <p:nvPr/>
            </p:nvPicPr>
            <p:blipFill>
              <a:blip r:embed="rId5"/>
              <a:stretch>
                <a:fillRect/>
              </a:stretch>
            </p:blipFill>
            <p:spPr>
              <a:xfrm>
                <a:off x="5848096" y="1110491"/>
                <a:ext cx="4349760" cy="2517517"/>
              </a:xfrm>
              <a:prstGeom prst="rect">
                <a:avLst/>
              </a:prstGeom>
            </p:spPr>
          </p:pic>
          <p:pic>
            <p:nvPicPr>
              <p:cNvPr id="37" name="Picture 36">
                <a:extLst>
                  <a:ext uri="{FF2B5EF4-FFF2-40B4-BE49-F238E27FC236}">
                    <a16:creationId xmlns:a16="http://schemas.microsoft.com/office/drawing/2014/main" id="{DFF6250E-8A0E-D74F-8A19-0DC4C9A11D81}"/>
                  </a:ext>
                </a:extLst>
              </p:cNvPr>
              <p:cNvPicPr>
                <a:picLocks noChangeAspect="1"/>
              </p:cNvPicPr>
              <p:nvPr/>
            </p:nvPicPr>
            <p:blipFill>
              <a:blip r:embed="rId6"/>
              <a:stretch>
                <a:fillRect/>
              </a:stretch>
            </p:blipFill>
            <p:spPr>
              <a:xfrm>
                <a:off x="5827840" y="3798009"/>
                <a:ext cx="4390272" cy="2517517"/>
              </a:xfrm>
              <a:prstGeom prst="rect">
                <a:avLst/>
              </a:prstGeom>
            </p:spPr>
          </p:pic>
        </p:grpSp>
        <p:sp>
          <p:nvSpPr>
            <p:cNvPr id="39" name="TextBox 38">
              <a:extLst>
                <a:ext uri="{FF2B5EF4-FFF2-40B4-BE49-F238E27FC236}">
                  <a16:creationId xmlns:a16="http://schemas.microsoft.com/office/drawing/2014/main" id="{9A59F46B-0EFC-8941-8145-C2130B551FD8}"/>
                </a:ext>
              </a:extLst>
            </p:cNvPr>
            <p:cNvSpPr txBox="1"/>
            <p:nvPr/>
          </p:nvSpPr>
          <p:spPr>
            <a:xfrm>
              <a:off x="1679447" y="3311775"/>
              <a:ext cx="4228368" cy="285182"/>
            </a:xfrm>
            <a:prstGeom prst="rect">
              <a:avLst/>
            </a:prstGeom>
            <a:noFill/>
          </p:spPr>
          <p:txBody>
            <a:bodyPr wrap="square" rtlCol="0">
              <a:spAutoFit/>
            </a:bodyPr>
            <a:lstStyle/>
            <a:p>
              <a:pPr algn="ctr"/>
              <a:r>
                <a:rPr lang="en-US" sz="1400" b="1" spc="80" dirty="0">
                  <a:solidFill>
                    <a:schemeClr val="accent2">
                      <a:lumMod val="50000"/>
                    </a:schemeClr>
                  </a:solidFill>
                </a:rPr>
                <a:t>Oxygen</a:t>
              </a:r>
            </a:p>
          </p:txBody>
        </p:sp>
        <p:sp>
          <p:nvSpPr>
            <p:cNvPr id="40" name="TextBox 39">
              <a:extLst>
                <a:ext uri="{FF2B5EF4-FFF2-40B4-BE49-F238E27FC236}">
                  <a16:creationId xmlns:a16="http://schemas.microsoft.com/office/drawing/2014/main" id="{36060999-8B4D-874C-A08B-219EEA4A33E0}"/>
                </a:ext>
              </a:extLst>
            </p:cNvPr>
            <p:cNvSpPr txBox="1"/>
            <p:nvPr/>
          </p:nvSpPr>
          <p:spPr>
            <a:xfrm>
              <a:off x="6263904" y="3311775"/>
              <a:ext cx="4228368" cy="285182"/>
            </a:xfrm>
            <a:prstGeom prst="rect">
              <a:avLst/>
            </a:prstGeom>
            <a:noFill/>
          </p:spPr>
          <p:txBody>
            <a:bodyPr wrap="square" rtlCol="0">
              <a:spAutoFit/>
            </a:bodyPr>
            <a:lstStyle/>
            <a:p>
              <a:pPr algn="ctr"/>
              <a:r>
                <a:rPr lang="en-US" sz="1400" b="1" spc="80" dirty="0">
                  <a:solidFill>
                    <a:schemeClr val="accent2">
                      <a:lumMod val="50000"/>
                    </a:schemeClr>
                  </a:solidFill>
                </a:rPr>
                <a:t>Oxygen</a:t>
              </a:r>
            </a:p>
          </p:txBody>
        </p:sp>
        <p:sp>
          <p:nvSpPr>
            <p:cNvPr id="43" name="TextBox 42">
              <a:extLst>
                <a:ext uri="{FF2B5EF4-FFF2-40B4-BE49-F238E27FC236}">
                  <a16:creationId xmlns:a16="http://schemas.microsoft.com/office/drawing/2014/main" id="{3DDEE982-A51D-E345-8FE3-C02796EAD859}"/>
                </a:ext>
              </a:extLst>
            </p:cNvPr>
            <p:cNvSpPr txBox="1"/>
            <p:nvPr/>
          </p:nvSpPr>
          <p:spPr>
            <a:xfrm rot="16200000">
              <a:off x="272727" y="1900620"/>
              <a:ext cx="2363629" cy="284239"/>
            </a:xfrm>
            <a:prstGeom prst="rect">
              <a:avLst/>
            </a:prstGeom>
            <a:noFill/>
          </p:spPr>
          <p:txBody>
            <a:bodyPr wrap="square" rtlCol="0">
              <a:spAutoFit/>
            </a:bodyPr>
            <a:lstStyle/>
            <a:p>
              <a:pPr algn="ctr"/>
              <a:r>
                <a:rPr lang="en-US" sz="1400" b="1" spc="80" dirty="0">
                  <a:solidFill>
                    <a:schemeClr val="accent2">
                      <a:lumMod val="50000"/>
                    </a:schemeClr>
                  </a:solidFill>
                </a:rPr>
                <a:t>Salinity</a:t>
              </a:r>
            </a:p>
          </p:txBody>
        </p:sp>
        <p:sp>
          <p:nvSpPr>
            <p:cNvPr id="44" name="TextBox 43">
              <a:extLst>
                <a:ext uri="{FF2B5EF4-FFF2-40B4-BE49-F238E27FC236}">
                  <a16:creationId xmlns:a16="http://schemas.microsoft.com/office/drawing/2014/main" id="{D5590D2E-CCF7-B241-90CD-901CAB648553}"/>
                </a:ext>
              </a:extLst>
            </p:cNvPr>
            <p:cNvSpPr txBox="1"/>
            <p:nvPr/>
          </p:nvSpPr>
          <p:spPr>
            <a:xfrm rot="16200000">
              <a:off x="338721" y="4595379"/>
              <a:ext cx="2231640" cy="307777"/>
            </a:xfrm>
            <a:prstGeom prst="rect">
              <a:avLst/>
            </a:prstGeom>
            <a:noFill/>
          </p:spPr>
          <p:txBody>
            <a:bodyPr wrap="square" rtlCol="0">
              <a:spAutoFit/>
            </a:bodyPr>
            <a:lstStyle/>
            <a:p>
              <a:pPr algn="ctr"/>
              <a:r>
                <a:rPr lang="en-US" sz="1400" b="1" spc="80" dirty="0">
                  <a:solidFill>
                    <a:schemeClr val="accent2">
                      <a:lumMod val="50000"/>
                    </a:schemeClr>
                  </a:solidFill>
                </a:rPr>
                <a:t>Nitrate</a:t>
              </a:r>
            </a:p>
          </p:txBody>
        </p:sp>
        <p:sp>
          <p:nvSpPr>
            <p:cNvPr id="46" name="TextBox 45">
              <a:extLst>
                <a:ext uri="{FF2B5EF4-FFF2-40B4-BE49-F238E27FC236}">
                  <a16:creationId xmlns:a16="http://schemas.microsoft.com/office/drawing/2014/main" id="{A6498301-804B-C644-9A6F-0DBDA3802FA0}"/>
                </a:ext>
              </a:extLst>
            </p:cNvPr>
            <p:cNvSpPr txBox="1"/>
            <p:nvPr/>
          </p:nvSpPr>
          <p:spPr>
            <a:xfrm rot="16200000">
              <a:off x="4790542" y="1965797"/>
              <a:ext cx="2517516" cy="307777"/>
            </a:xfrm>
            <a:prstGeom prst="rect">
              <a:avLst/>
            </a:prstGeom>
            <a:noFill/>
          </p:spPr>
          <p:txBody>
            <a:bodyPr wrap="square" rtlCol="0">
              <a:spAutoFit/>
            </a:bodyPr>
            <a:lstStyle/>
            <a:p>
              <a:pPr algn="ctr"/>
              <a:r>
                <a:rPr lang="en-US" sz="1400" b="1" spc="80" dirty="0">
                  <a:solidFill>
                    <a:schemeClr val="accent2">
                      <a:lumMod val="50000"/>
                    </a:schemeClr>
                  </a:solidFill>
                </a:rPr>
                <a:t>pH</a:t>
              </a:r>
            </a:p>
          </p:txBody>
        </p:sp>
        <p:sp>
          <p:nvSpPr>
            <p:cNvPr id="47" name="TextBox 46">
              <a:extLst>
                <a:ext uri="{FF2B5EF4-FFF2-40B4-BE49-F238E27FC236}">
                  <a16:creationId xmlns:a16="http://schemas.microsoft.com/office/drawing/2014/main" id="{8CB65389-CC86-A04C-AFDF-9A9FEF0637D3}"/>
                </a:ext>
              </a:extLst>
            </p:cNvPr>
            <p:cNvSpPr txBox="1"/>
            <p:nvPr/>
          </p:nvSpPr>
          <p:spPr>
            <a:xfrm rot="16200000">
              <a:off x="4971600" y="4595378"/>
              <a:ext cx="2231641" cy="307777"/>
            </a:xfrm>
            <a:prstGeom prst="rect">
              <a:avLst/>
            </a:prstGeom>
            <a:noFill/>
          </p:spPr>
          <p:txBody>
            <a:bodyPr wrap="square" rtlCol="0">
              <a:spAutoFit/>
            </a:bodyPr>
            <a:lstStyle/>
            <a:p>
              <a:pPr algn="ctr"/>
              <a:r>
                <a:rPr lang="en-US" sz="1400" b="1" spc="80" dirty="0">
                  <a:solidFill>
                    <a:schemeClr val="accent2">
                      <a:lumMod val="50000"/>
                    </a:schemeClr>
                  </a:solidFill>
                </a:rPr>
                <a:t>Phosphate</a:t>
              </a:r>
            </a:p>
          </p:txBody>
        </p:sp>
      </p:grpSp>
      <p:pic>
        <p:nvPicPr>
          <p:cNvPr id="6" name="Picture 5">
            <a:extLst>
              <a:ext uri="{FF2B5EF4-FFF2-40B4-BE49-F238E27FC236}">
                <a16:creationId xmlns:a16="http://schemas.microsoft.com/office/drawing/2014/main" id="{A90907DC-1D45-3440-824A-AF9BE07430A0}"/>
              </a:ext>
            </a:extLst>
          </p:cNvPr>
          <p:cNvPicPr>
            <a:picLocks noChangeAspect="1"/>
          </p:cNvPicPr>
          <p:nvPr/>
        </p:nvPicPr>
        <p:blipFill>
          <a:blip r:embed="rId7"/>
          <a:stretch>
            <a:fillRect/>
          </a:stretch>
        </p:blipFill>
        <p:spPr>
          <a:xfrm>
            <a:off x="1302195" y="3612465"/>
            <a:ext cx="4644247" cy="2410365"/>
          </a:xfrm>
          <a:prstGeom prst="rect">
            <a:avLst/>
          </a:prstGeom>
        </p:spPr>
      </p:pic>
      <p:pic>
        <p:nvPicPr>
          <p:cNvPr id="8" name="Picture 7">
            <a:extLst>
              <a:ext uri="{FF2B5EF4-FFF2-40B4-BE49-F238E27FC236}">
                <a16:creationId xmlns:a16="http://schemas.microsoft.com/office/drawing/2014/main" id="{0B529780-1DCB-C343-9C9D-BBFCE176A1E4}"/>
              </a:ext>
            </a:extLst>
          </p:cNvPr>
          <p:cNvPicPr>
            <a:picLocks noChangeAspect="1"/>
          </p:cNvPicPr>
          <p:nvPr/>
        </p:nvPicPr>
        <p:blipFill>
          <a:blip r:embed="rId8"/>
          <a:stretch>
            <a:fillRect/>
          </a:stretch>
        </p:blipFill>
        <p:spPr>
          <a:xfrm>
            <a:off x="6240157" y="3520721"/>
            <a:ext cx="4753837" cy="2625853"/>
          </a:xfrm>
          <a:prstGeom prst="rect">
            <a:avLst/>
          </a:prstGeom>
        </p:spPr>
      </p:pic>
      <p:pic>
        <p:nvPicPr>
          <p:cNvPr id="10" name="Picture 9">
            <a:extLst>
              <a:ext uri="{FF2B5EF4-FFF2-40B4-BE49-F238E27FC236}">
                <a16:creationId xmlns:a16="http://schemas.microsoft.com/office/drawing/2014/main" id="{21D30AB9-E235-D840-8047-174674D6C5B7}"/>
              </a:ext>
            </a:extLst>
          </p:cNvPr>
          <p:cNvPicPr>
            <a:picLocks noChangeAspect="1"/>
          </p:cNvPicPr>
          <p:nvPr/>
        </p:nvPicPr>
        <p:blipFill>
          <a:blip r:embed="rId9"/>
          <a:stretch>
            <a:fillRect/>
          </a:stretch>
        </p:blipFill>
        <p:spPr>
          <a:xfrm>
            <a:off x="6246860" y="562782"/>
            <a:ext cx="4730769" cy="2621418"/>
          </a:xfrm>
          <a:prstGeom prst="rect">
            <a:avLst/>
          </a:prstGeom>
        </p:spPr>
      </p:pic>
      <p:pic>
        <p:nvPicPr>
          <p:cNvPr id="12" name="Picture 11">
            <a:extLst>
              <a:ext uri="{FF2B5EF4-FFF2-40B4-BE49-F238E27FC236}">
                <a16:creationId xmlns:a16="http://schemas.microsoft.com/office/drawing/2014/main" id="{F1F95F2E-F0A1-9642-9428-55EDE34272BE}"/>
              </a:ext>
            </a:extLst>
          </p:cNvPr>
          <p:cNvPicPr>
            <a:picLocks noChangeAspect="1"/>
          </p:cNvPicPr>
          <p:nvPr/>
        </p:nvPicPr>
        <p:blipFill>
          <a:blip r:embed="rId10"/>
          <a:stretch>
            <a:fillRect/>
          </a:stretch>
        </p:blipFill>
        <p:spPr>
          <a:xfrm>
            <a:off x="1314937" y="562782"/>
            <a:ext cx="4697225" cy="2677007"/>
          </a:xfrm>
          <a:prstGeom prst="rect">
            <a:avLst/>
          </a:prstGeom>
        </p:spPr>
      </p:pic>
    </p:spTree>
    <p:extLst>
      <p:ext uri="{BB962C8B-B14F-4D97-AF65-F5344CB8AC3E}">
        <p14:creationId xmlns:p14="http://schemas.microsoft.com/office/powerpoint/2010/main" val="399300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1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844537" y="2743200"/>
            <a:ext cx="10598909" cy="1371600"/>
          </a:xfrm>
        </p:spPr>
        <p:txBody>
          <a:bodyPr vert="horz" lIns="91440" tIns="45720" rIns="91440" bIns="45720" rtlCol="0" anchor="ctr">
            <a:normAutofit fontScale="90000"/>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How does temperature and other non-bio-measurements are correlated to jellyfish and plankton’s populations?</a:t>
            </a:r>
          </a:p>
        </p:txBody>
      </p:sp>
    </p:spTree>
    <p:extLst>
      <p:ext uri="{BB962C8B-B14F-4D97-AF65-F5344CB8AC3E}">
        <p14:creationId xmlns:p14="http://schemas.microsoft.com/office/powerpoint/2010/main" val="1519058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oxygen</a:t>
            </a:r>
            <a:r>
              <a:rPr lang="en-US" sz="3600" spc="80" dirty="0">
                <a:solidFill>
                  <a:schemeClr val="accent2">
                    <a:lumMod val="50000"/>
                  </a:schemeClr>
                </a:solidFill>
                <a:latin typeface="Selawik" panose="020B0502040204020203" pitchFamily="34" charset="77"/>
              </a:rPr>
              <a:t> level and Jellyfish and planktons population</a:t>
            </a:r>
          </a:p>
        </p:txBody>
      </p:sp>
      <p:pic>
        <p:nvPicPr>
          <p:cNvPr id="11" name="Picture 10" descr="A screenshot of a social media post&#10;&#10;Description automatically generated">
            <a:extLst>
              <a:ext uri="{FF2B5EF4-FFF2-40B4-BE49-F238E27FC236}">
                <a16:creationId xmlns:a16="http://schemas.microsoft.com/office/drawing/2014/main" id="{F1700044-FDF1-D441-9280-4B4A66B02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157" y="1947672"/>
            <a:ext cx="4502373" cy="4352544"/>
          </a:xfrm>
          <a:prstGeom prst="rect">
            <a:avLst/>
          </a:prstGeom>
        </p:spPr>
      </p:pic>
      <p:pic>
        <p:nvPicPr>
          <p:cNvPr id="12" name="Content Placeholder 7" descr="A screenshot of text&#10;&#10;Description automatically generated">
            <a:extLst>
              <a:ext uri="{FF2B5EF4-FFF2-40B4-BE49-F238E27FC236}">
                <a16:creationId xmlns:a16="http://schemas.microsoft.com/office/drawing/2014/main" id="{FE768FAF-68A4-3D44-865E-844043061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8004" y="1948878"/>
            <a:ext cx="4351338" cy="4351338"/>
          </a:xfrm>
          <a:prstGeom prst="rect">
            <a:avLst/>
          </a:prstGeom>
        </p:spPr>
      </p:pic>
    </p:spTree>
    <p:extLst>
      <p:ext uri="{BB962C8B-B14F-4D97-AF65-F5344CB8AC3E}">
        <p14:creationId xmlns:p14="http://schemas.microsoft.com/office/powerpoint/2010/main" val="14592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temperature</a:t>
            </a:r>
            <a:r>
              <a:rPr lang="en-US" sz="3600" spc="80" dirty="0">
                <a:solidFill>
                  <a:schemeClr val="accent2">
                    <a:lumMod val="50000"/>
                  </a:schemeClr>
                </a:solidFill>
                <a:latin typeface="Selawik" panose="020B0502040204020203" pitchFamily="34" charset="77"/>
              </a:rPr>
              <a:t> and Jellyfish and planktons population</a:t>
            </a:r>
          </a:p>
        </p:txBody>
      </p:sp>
      <p:pic>
        <p:nvPicPr>
          <p:cNvPr id="13" name="Picture 12" descr="A screenshot of a social media post&#10;&#10;Description automatically generated">
            <a:extLst>
              <a:ext uri="{FF2B5EF4-FFF2-40B4-BE49-F238E27FC236}">
                <a16:creationId xmlns:a16="http://schemas.microsoft.com/office/drawing/2014/main" id="{66D55158-C241-4549-B012-0FBB270A2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553" y="1929384"/>
            <a:ext cx="4502977" cy="4352544"/>
          </a:xfrm>
          <a:prstGeom prst="rect">
            <a:avLst/>
          </a:prstGeom>
        </p:spPr>
      </p:pic>
      <p:pic>
        <p:nvPicPr>
          <p:cNvPr id="21" name="Content Placeholder 7" descr="A screenshot of a cell phone&#10;&#10;Description automatically generated">
            <a:extLst>
              <a:ext uri="{FF2B5EF4-FFF2-40B4-BE49-F238E27FC236}">
                <a16:creationId xmlns:a16="http://schemas.microsoft.com/office/drawing/2014/main" id="{28C926C2-019F-7F40-861D-ABAB83E70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8004" y="1947672"/>
            <a:ext cx="4351338" cy="4351338"/>
          </a:xfrm>
          <a:prstGeom prst="rect">
            <a:avLst/>
          </a:prstGeom>
        </p:spPr>
      </p:pic>
    </p:spTree>
    <p:extLst>
      <p:ext uri="{BB962C8B-B14F-4D97-AF65-F5344CB8AC3E}">
        <p14:creationId xmlns:p14="http://schemas.microsoft.com/office/powerpoint/2010/main" val="450851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salinity</a:t>
            </a:r>
            <a:r>
              <a:rPr lang="en-US" sz="3600" spc="80" dirty="0">
                <a:solidFill>
                  <a:schemeClr val="accent2">
                    <a:lumMod val="50000"/>
                  </a:schemeClr>
                </a:solidFill>
                <a:latin typeface="Selawik" panose="020B0502040204020203" pitchFamily="34" charset="77"/>
              </a:rPr>
              <a:t> and Jellyfish and planktons population</a:t>
            </a:r>
          </a:p>
        </p:txBody>
      </p:sp>
      <p:pic>
        <p:nvPicPr>
          <p:cNvPr id="12" name="Picture 11" descr="A screenshot of a cell phone&#10;&#10;Description automatically generated">
            <a:extLst>
              <a:ext uri="{FF2B5EF4-FFF2-40B4-BE49-F238E27FC236}">
                <a16:creationId xmlns:a16="http://schemas.microsoft.com/office/drawing/2014/main" id="{7D0C0766-53EA-1A42-85E5-EB62465EC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553" y="1947672"/>
            <a:ext cx="4502977" cy="4352544"/>
          </a:xfrm>
          <a:prstGeom prst="rect">
            <a:avLst/>
          </a:prstGeom>
        </p:spPr>
      </p:pic>
      <p:pic>
        <p:nvPicPr>
          <p:cNvPr id="14" name="Content Placeholder 8" descr="A picture containing photo, table, white&#10;&#10;Description automatically generated">
            <a:extLst>
              <a:ext uri="{FF2B5EF4-FFF2-40B4-BE49-F238E27FC236}">
                <a16:creationId xmlns:a16="http://schemas.microsoft.com/office/drawing/2014/main" id="{9E7C171D-A47C-CB45-BD9F-22B996D63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461" y="1948942"/>
            <a:ext cx="4351338" cy="4351338"/>
          </a:xfrm>
          <a:prstGeom prst="rect">
            <a:avLst/>
          </a:prstGeom>
        </p:spPr>
      </p:pic>
    </p:spTree>
    <p:extLst>
      <p:ext uri="{BB962C8B-B14F-4D97-AF65-F5344CB8AC3E}">
        <p14:creationId xmlns:p14="http://schemas.microsoft.com/office/powerpoint/2010/main" val="3214487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pH</a:t>
            </a:r>
            <a:r>
              <a:rPr lang="en-US" sz="3600" spc="80" dirty="0">
                <a:solidFill>
                  <a:schemeClr val="accent2">
                    <a:lumMod val="50000"/>
                  </a:schemeClr>
                </a:solidFill>
                <a:latin typeface="Selawik" panose="020B0502040204020203" pitchFamily="34" charset="77"/>
              </a:rPr>
              <a:t> and Jellyfish and planktons population</a:t>
            </a:r>
          </a:p>
        </p:txBody>
      </p:sp>
      <p:pic>
        <p:nvPicPr>
          <p:cNvPr id="12" name="Content Placeholder 4" descr="A screenshot of a cell phone&#10;&#10;Description automatically generated">
            <a:extLst>
              <a:ext uri="{FF2B5EF4-FFF2-40B4-BE49-F238E27FC236}">
                <a16:creationId xmlns:a16="http://schemas.microsoft.com/office/drawing/2014/main" id="{9DD775F5-25EA-FF48-97CA-3BCFA57B3DE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242170" y="1930590"/>
            <a:ext cx="4511755" cy="4351338"/>
          </a:xfrm>
          <a:prstGeom prst="rect">
            <a:avLst/>
          </a:prstGeom>
        </p:spPr>
      </p:pic>
      <p:pic>
        <p:nvPicPr>
          <p:cNvPr id="14" name="Content Placeholder 6" descr="A picture containing white, table, kitchen, water&#10;&#10;Description automatically generated">
            <a:extLst>
              <a:ext uri="{FF2B5EF4-FFF2-40B4-BE49-F238E27FC236}">
                <a16:creationId xmlns:a16="http://schemas.microsoft.com/office/drawing/2014/main" id="{6143E0CE-B421-C747-9FA6-BFF1167F1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399" y="1943285"/>
            <a:ext cx="4351338" cy="4351338"/>
          </a:xfrm>
          <a:prstGeom prst="rect">
            <a:avLst/>
          </a:prstGeom>
        </p:spPr>
      </p:pic>
    </p:spTree>
    <p:extLst>
      <p:ext uri="{BB962C8B-B14F-4D97-AF65-F5344CB8AC3E}">
        <p14:creationId xmlns:p14="http://schemas.microsoft.com/office/powerpoint/2010/main" val="2183588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phosphate</a:t>
            </a:r>
            <a:r>
              <a:rPr lang="en-US" sz="3600" spc="80" dirty="0">
                <a:solidFill>
                  <a:schemeClr val="accent2">
                    <a:lumMod val="50000"/>
                  </a:schemeClr>
                </a:solidFill>
                <a:latin typeface="Selawik" panose="020B0502040204020203" pitchFamily="34" charset="77"/>
              </a:rPr>
              <a:t> and Jellyfish and planktons population</a:t>
            </a:r>
          </a:p>
        </p:txBody>
      </p:sp>
      <p:pic>
        <p:nvPicPr>
          <p:cNvPr id="12" name="Picture 11" descr="A screenshot of a social media post&#10;&#10;Description automatically generated">
            <a:extLst>
              <a:ext uri="{FF2B5EF4-FFF2-40B4-BE49-F238E27FC236}">
                <a16:creationId xmlns:a16="http://schemas.microsoft.com/office/drawing/2014/main" id="{5BB2125B-635A-CE46-BDFF-440154D8F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125" y="1947672"/>
            <a:ext cx="4502977" cy="4352544"/>
          </a:xfrm>
          <a:prstGeom prst="rect">
            <a:avLst/>
          </a:prstGeom>
        </p:spPr>
      </p:pic>
      <p:pic>
        <p:nvPicPr>
          <p:cNvPr id="14" name="Picture 13" descr="A picture containing table, display, white, man&#10;&#10;Description automatically generated">
            <a:extLst>
              <a:ext uri="{FF2B5EF4-FFF2-40B4-BE49-F238E27FC236}">
                <a16:creationId xmlns:a16="http://schemas.microsoft.com/office/drawing/2014/main" id="{7E5F0A2C-883A-6847-92A3-29AF5AB1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5144" y="1947672"/>
            <a:ext cx="4352544" cy="4352544"/>
          </a:xfrm>
          <a:prstGeom prst="rect">
            <a:avLst/>
          </a:prstGeom>
        </p:spPr>
      </p:pic>
    </p:spTree>
    <p:extLst>
      <p:ext uri="{BB962C8B-B14F-4D97-AF65-F5344CB8AC3E}">
        <p14:creationId xmlns:p14="http://schemas.microsoft.com/office/powerpoint/2010/main" val="4094378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nitrate</a:t>
            </a:r>
            <a:r>
              <a:rPr lang="en-US" sz="3600" spc="80" dirty="0">
                <a:solidFill>
                  <a:schemeClr val="accent2">
                    <a:lumMod val="50000"/>
                  </a:schemeClr>
                </a:solidFill>
                <a:latin typeface="Selawik" panose="020B0502040204020203" pitchFamily="34" charset="77"/>
              </a:rPr>
              <a:t> and Jellyfish and planktons population</a:t>
            </a:r>
          </a:p>
        </p:txBody>
      </p:sp>
      <p:pic>
        <p:nvPicPr>
          <p:cNvPr id="12" name="Picture 11" descr="A screenshot of a social media post&#10;&#10;Description automatically generated">
            <a:extLst>
              <a:ext uri="{FF2B5EF4-FFF2-40B4-BE49-F238E27FC236}">
                <a16:creationId xmlns:a16="http://schemas.microsoft.com/office/drawing/2014/main" id="{14B0D139-5DDA-9948-91F1-948EABEAB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553" y="1947672"/>
            <a:ext cx="4502977" cy="4352544"/>
          </a:xfrm>
          <a:prstGeom prst="rect">
            <a:avLst/>
          </a:prstGeom>
        </p:spPr>
      </p:pic>
      <p:pic>
        <p:nvPicPr>
          <p:cNvPr id="14" name="Content Placeholder 5" descr="A screenshot of a cell phone&#10;&#10;Description automatically generated">
            <a:extLst>
              <a:ext uri="{FF2B5EF4-FFF2-40B4-BE49-F238E27FC236}">
                <a16:creationId xmlns:a16="http://schemas.microsoft.com/office/drawing/2014/main" id="{8397B86A-9407-F748-AB15-4762937413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88" y="1930590"/>
            <a:ext cx="4351338" cy="4351338"/>
          </a:xfrm>
          <a:prstGeom prst="rect">
            <a:avLst/>
          </a:prstGeom>
        </p:spPr>
      </p:pic>
    </p:spTree>
    <p:extLst>
      <p:ext uri="{BB962C8B-B14F-4D97-AF65-F5344CB8AC3E}">
        <p14:creationId xmlns:p14="http://schemas.microsoft.com/office/powerpoint/2010/main" val="3740223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Temperature affects on jellyfish and planktons</a:t>
            </a:r>
          </a:p>
        </p:txBody>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Autofit/>
          </a:bodyPr>
          <a:lstStyle/>
          <a:p>
            <a:pPr indent="-182880" algn="l">
              <a:lnSpc>
                <a:spcPct val="100000"/>
              </a:lnSpc>
              <a:spcAft>
                <a:spcPts val="600"/>
              </a:spcAft>
              <a:buFont typeface="Garamond" pitchFamily="18" charset="0"/>
              <a:buChar char="◦"/>
            </a:pPr>
            <a:r>
              <a:rPr lang="en-US" sz="2400" dirty="0">
                <a:solidFill>
                  <a:schemeClr val="accent2">
                    <a:lumMod val="50000"/>
                  </a:schemeClr>
                </a:solidFill>
                <a:latin typeface="Selawik" panose="020B0502040204020203" pitchFamily="34" charset="77"/>
              </a:rPr>
              <a:t>Unlike other ocean species, the warmer temperatures mean longer reproductive periods for jellyfish, as well higher ingestion and growth rates.</a:t>
            </a:r>
          </a:p>
          <a:p>
            <a:pPr indent="-182880" algn="l">
              <a:lnSpc>
                <a:spcPct val="100000"/>
              </a:lnSpc>
              <a:spcAft>
                <a:spcPts val="600"/>
              </a:spcAft>
              <a:buFont typeface="Garamond" pitchFamily="18" charset="0"/>
              <a:buChar char="◦"/>
            </a:pPr>
            <a:endParaRPr lang="en-US" sz="2400" dirty="0">
              <a:solidFill>
                <a:schemeClr val="accent2">
                  <a:lumMod val="50000"/>
                </a:schemeClr>
              </a:solidFill>
              <a:latin typeface="Selawik" panose="020B0502040204020203" pitchFamily="34" charset="77"/>
            </a:endParaRPr>
          </a:p>
          <a:p>
            <a:pPr indent="-182880" algn="l">
              <a:lnSpc>
                <a:spcPct val="100000"/>
              </a:lnSpc>
              <a:spcAft>
                <a:spcPts val="600"/>
              </a:spcAft>
              <a:buFont typeface="Garamond" pitchFamily="18" charset="0"/>
              <a:buChar char="◦"/>
            </a:pPr>
            <a:r>
              <a:rPr lang="en-US" sz="2400" dirty="0">
                <a:solidFill>
                  <a:schemeClr val="accent2">
                    <a:lumMod val="50000"/>
                  </a:schemeClr>
                </a:solidFill>
                <a:latin typeface="Selawik" panose="020B0502040204020203" pitchFamily="34" charset="77"/>
              </a:rPr>
              <a:t>Another effect of warmer waters: less oxygen. The saturation of dissolved oxygen decreases as water warms, and for many fish and invertebrate species this makes the water inhospitable. While jellyfish are less abundant in waters with less oxygen, they do appear to be more tolerant of it.</a:t>
            </a:r>
          </a:p>
        </p:txBody>
      </p:sp>
    </p:spTree>
    <p:extLst>
      <p:ext uri="{BB962C8B-B14F-4D97-AF65-F5344CB8AC3E}">
        <p14:creationId xmlns:p14="http://schemas.microsoft.com/office/powerpoint/2010/main" val="2187209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Conclusions</a:t>
            </a:r>
          </a:p>
        </p:txBody>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639576"/>
            <a:ext cx="10624332" cy="4548568"/>
          </a:xfrm>
        </p:spPr>
        <p:txBody>
          <a:bodyPr vert="horz" lIns="91440" tIns="45720" rIns="91440" bIns="45720" rtlCol="0">
            <a:normAutofit fontScale="92500" lnSpcReduction="20000"/>
          </a:bodyPr>
          <a:lstStyle/>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Can our oceans tell us anything about global warming and     climate change?       </a:t>
            </a:r>
          </a:p>
          <a:p>
            <a:pPr algn="l">
              <a:lnSpc>
                <a:spcPct val="90000"/>
              </a:lnSpc>
              <a:spcAft>
                <a:spcPts val="600"/>
              </a:spcAft>
            </a:pPr>
            <a:r>
              <a:rPr lang="en-US" sz="2800" b="1" dirty="0">
                <a:solidFill>
                  <a:schemeClr val="accent2">
                    <a:lumMod val="50000"/>
                  </a:schemeClr>
                </a:solidFill>
                <a:latin typeface="Selawik" panose="020B0502040204020203" pitchFamily="34" charset="77"/>
              </a:rPr>
              <a:t>                                                Yes</a:t>
            </a:r>
          </a:p>
          <a:p>
            <a:pPr algn="l">
              <a:lnSpc>
                <a:spcPct val="90000"/>
              </a:lnSpc>
              <a:spcAft>
                <a:spcPts val="600"/>
              </a:spcAft>
            </a:pPr>
            <a:endParaRPr lang="en-US" sz="2800" b="1"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If yes, where and how is it present?  </a:t>
            </a:r>
          </a:p>
          <a:p>
            <a:pPr algn="l">
              <a:lnSpc>
                <a:spcPct val="90000"/>
              </a:lnSpc>
              <a:spcAft>
                <a:spcPts val="600"/>
              </a:spcAft>
            </a:pPr>
            <a:r>
              <a:rPr lang="en-US" sz="2600" dirty="0">
                <a:solidFill>
                  <a:schemeClr val="accent2">
                    <a:lumMod val="50000"/>
                  </a:schemeClr>
                </a:solidFill>
                <a:latin typeface="Selawik" panose="020B0502040204020203" pitchFamily="34" charset="77"/>
              </a:rPr>
              <a:t>                                  </a:t>
            </a:r>
            <a:r>
              <a:rPr lang="en-US" sz="2800" b="1" dirty="0">
                <a:solidFill>
                  <a:schemeClr val="accent2">
                    <a:lumMod val="50000"/>
                  </a:schemeClr>
                </a:solidFill>
                <a:latin typeface="Selawik" panose="020B0502040204020203" pitchFamily="34" charset="77"/>
              </a:rPr>
              <a:t>Globally in different ways</a:t>
            </a:r>
          </a:p>
          <a:p>
            <a:pPr algn="l">
              <a:lnSpc>
                <a:spcPct val="90000"/>
              </a:lnSpc>
              <a:spcAft>
                <a:spcPts val="600"/>
              </a:spcAft>
            </a:pPr>
            <a:endParaRPr lang="en-US" sz="2600"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Does it affect biological footprint and marine lives? </a:t>
            </a:r>
          </a:p>
          <a:p>
            <a:pPr algn="l">
              <a:lnSpc>
                <a:spcPct val="90000"/>
              </a:lnSpc>
              <a:spcAft>
                <a:spcPts val="600"/>
              </a:spcAft>
            </a:pPr>
            <a:r>
              <a:rPr lang="en-US" sz="2600" b="1" dirty="0">
                <a:solidFill>
                  <a:schemeClr val="accent2">
                    <a:lumMod val="50000"/>
                  </a:schemeClr>
                </a:solidFill>
                <a:latin typeface="Selawik" panose="020B0502040204020203" pitchFamily="34" charset="77"/>
              </a:rPr>
              <a:t>                                      </a:t>
            </a:r>
            <a:r>
              <a:rPr lang="en-US" sz="2800" b="1" dirty="0">
                <a:solidFill>
                  <a:schemeClr val="accent2">
                    <a:lumMod val="50000"/>
                  </a:schemeClr>
                </a:solidFill>
                <a:latin typeface="Selawik" panose="020B0502040204020203" pitchFamily="34" charset="77"/>
              </a:rPr>
              <a:t>We couldn’t see any</a:t>
            </a:r>
          </a:p>
          <a:p>
            <a:pPr algn="l">
              <a:lnSpc>
                <a:spcPct val="90000"/>
              </a:lnSpc>
              <a:spcAft>
                <a:spcPts val="600"/>
              </a:spcAft>
            </a:pPr>
            <a:endParaRPr lang="en-US" sz="2600" b="1"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Does California experience similar repercussions or trends?</a:t>
            </a:r>
          </a:p>
          <a:p>
            <a:pPr algn="l">
              <a:lnSpc>
                <a:spcPct val="90000"/>
              </a:lnSpc>
              <a:spcAft>
                <a:spcPts val="600"/>
              </a:spcAft>
            </a:pPr>
            <a:r>
              <a:rPr lang="en-US" sz="2600" b="1" dirty="0">
                <a:solidFill>
                  <a:schemeClr val="accent2">
                    <a:lumMod val="50000"/>
                  </a:schemeClr>
                </a:solidFill>
                <a:latin typeface="Selawik" panose="020B0502040204020203" pitchFamily="34" charset="77"/>
              </a:rPr>
              <a:t>                                                   </a:t>
            </a:r>
            <a:r>
              <a:rPr lang="en-US" sz="2800" b="1" dirty="0">
                <a:solidFill>
                  <a:schemeClr val="accent2">
                    <a:lumMod val="50000"/>
                  </a:schemeClr>
                </a:solidFill>
                <a:latin typeface="Selawik" panose="020B0502040204020203" pitchFamily="34" charset="77"/>
              </a:rPr>
              <a:t>Yes</a:t>
            </a:r>
          </a:p>
          <a:p>
            <a:pPr algn="l">
              <a:lnSpc>
                <a:spcPct val="100000"/>
              </a:lnSpc>
              <a:spcAft>
                <a:spcPts val="600"/>
              </a:spcAft>
            </a:pPr>
            <a:endParaRPr lang="en-US" b="1" dirty="0">
              <a:solidFill>
                <a:schemeClr val="accent2">
                  <a:lumMod val="50000"/>
                </a:schemeClr>
              </a:solidFill>
            </a:endParaRPr>
          </a:p>
        </p:txBody>
      </p:sp>
    </p:spTree>
    <p:extLst>
      <p:ext uri="{BB962C8B-B14F-4D97-AF65-F5344CB8AC3E}">
        <p14:creationId xmlns:p14="http://schemas.microsoft.com/office/powerpoint/2010/main" val="308813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Dataset</a:t>
            </a:r>
          </a:p>
        </p:txBody>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4548568"/>
          </a:xfrm>
        </p:spPr>
        <p:txBody>
          <a:bodyPr vert="horz" lIns="91440" tIns="45720" rIns="91440" bIns="45720" rtlCol="0">
            <a:normAutofit fontScale="92500" lnSpcReduction="20000"/>
          </a:bodyPr>
          <a:lstStyle/>
          <a:p>
            <a:pPr indent="-182880" algn="l">
              <a:lnSpc>
                <a:spcPct val="100000"/>
              </a:lnSpc>
              <a:spcAft>
                <a:spcPts val="600"/>
              </a:spcAft>
              <a:buFont typeface="Garamond" pitchFamily="18" charset="0"/>
              <a:buChar char="◦"/>
            </a:pPr>
            <a:r>
              <a:rPr lang="en-US" sz="2600" b="1" dirty="0">
                <a:solidFill>
                  <a:schemeClr val="accent2">
                    <a:lumMod val="50000"/>
                  </a:schemeClr>
                </a:solidFill>
                <a:latin typeface="Selawik" panose="020B0502040204020203" pitchFamily="34" charset="77"/>
              </a:rPr>
              <a:t>NOAA</a:t>
            </a:r>
            <a:r>
              <a:rPr lang="en-US" sz="2600" dirty="0">
                <a:solidFill>
                  <a:schemeClr val="accent2">
                    <a:lumMod val="50000"/>
                  </a:schemeClr>
                </a:solidFill>
                <a:latin typeface="Selawik" panose="020B0502040204020203" pitchFamily="34" charset="77"/>
              </a:rPr>
              <a:t> ( National Centers for Environmental Information)</a:t>
            </a:r>
          </a:p>
          <a:p>
            <a:pPr lvl="1" indent="-182880" algn="l">
              <a:spcAft>
                <a:spcPts val="600"/>
              </a:spcAft>
              <a:buFont typeface="Garamond" pitchFamily="18" charset="0"/>
              <a:buChar char="◦"/>
            </a:pPr>
            <a:r>
              <a:rPr lang="en-US" sz="2300" b="1" dirty="0">
                <a:solidFill>
                  <a:schemeClr val="accent2">
                    <a:lumMod val="50000"/>
                  </a:schemeClr>
                </a:solidFill>
                <a:latin typeface="Selawik" panose="020B0502040204020203" pitchFamily="34" charset="77"/>
              </a:rPr>
              <a:t>WOD (World Ocean Database ) – </a:t>
            </a:r>
            <a:r>
              <a:rPr lang="en-US" sz="2300" dirty="0">
                <a:solidFill>
                  <a:schemeClr val="accent2">
                    <a:lumMod val="50000"/>
                  </a:schemeClr>
                </a:solidFill>
                <a:latin typeface="Selawik" panose="020B0502040204020203" pitchFamily="34" charset="77"/>
              </a:rPr>
              <a:t>OSD</a:t>
            </a:r>
            <a:r>
              <a:rPr lang="en-US" sz="2300" b="1" dirty="0">
                <a:solidFill>
                  <a:schemeClr val="accent2">
                    <a:lumMod val="50000"/>
                  </a:schemeClr>
                </a:solidFill>
                <a:latin typeface="Selawik" panose="020B0502040204020203" pitchFamily="34" charset="77"/>
              </a:rPr>
              <a:t> </a:t>
            </a:r>
            <a:r>
              <a:rPr lang="en-US" sz="2300" dirty="0">
                <a:solidFill>
                  <a:schemeClr val="accent2">
                    <a:lumMod val="50000"/>
                  </a:schemeClr>
                </a:solidFill>
                <a:latin typeface="Selawik" panose="020B0502040204020203" pitchFamily="34" charset="77"/>
              </a:rPr>
              <a:t>(Ocean Station Data )</a:t>
            </a:r>
          </a:p>
          <a:p>
            <a:pPr marL="274320" lvl="1" algn="l">
              <a:spcAft>
                <a:spcPts val="600"/>
              </a:spcAft>
            </a:pPr>
            <a:r>
              <a:rPr lang="en-US" sz="2300" dirty="0">
                <a:solidFill>
                  <a:schemeClr val="accent2">
                    <a:lumMod val="50000"/>
                  </a:schemeClr>
                </a:solidFill>
                <a:latin typeface="Selawik" panose="020B0502040204020203" pitchFamily="34" charset="77"/>
              </a:rPr>
              <a:t>	3.2 million Casts</a:t>
            </a:r>
          </a:p>
          <a:p>
            <a:pPr marL="274320" lvl="1" algn="l">
              <a:spcAft>
                <a:spcPts val="600"/>
              </a:spcAft>
            </a:pPr>
            <a:r>
              <a:rPr lang="en-US" sz="2300" dirty="0">
                <a:solidFill>
                  <a:schemeClr val="accent2">
                    <a:lumMod val="50000"/>
                  </a:schemeClr>
                </a:solidFill>
                <a:latin typeface="Selawik" panose="020B0502040204020203" pitchFamily="34" charset="77"/>
              </a:rPr>
              <a:t>	250 Thousand Biological Casts</a:t>
            </a:r>
          </a:p>
          <a:p>
            <a:pPr lvl="2" indent="-182880" algn="l">
              <a:spcAft>
                <a:spcPts val="600"/>
              </a:spcAft>
              <a:buFont typeface="Garamond" pitchFamily="18" charset="0"/>
              <a:buChar char="◦"/>
            </a:pPr>
            <a:r>
              <a:rPr lang="en-US" sz="2300" dirty="0">
                <a:solidFill>
                  <a:schemeClr val="accent2">
                    <a:lumMod val="50000"/>
                  </a:schemeClr>
                </a:solidFill>
                <a:latin typeface="Selawik" panose="020B0502040204020203" pitchFamily="34" charset="77"/>
              </a:rPr>
              <a:t>Data for ocean variables including temperature, salinity, pH, oxygen, etc.</a:t>
            </a:r>
          </a:p>
          <a:p>
            <a:pPr lvl="1" indent="-182880" algn="l">
              <a:spcAft>
                <a:spcPts val="600"/>
              </a:spcAft>
              <a:buFont typeface="Garamond" pitchFamily="18" charset="0"/>
              <a:buChar char="◦"/>
            </a:pPr>
            <a:r>
              <a:rPr lang="en-US" sz="2300" b="1" dirty="0">
                <a:solidFill>
                  <a:schemeClr val="accent2">
                    <a:lumMod val="50000"/>
                  </a:schemeClr>
                </a:solidFill>
                <a:latin typeface="Selawik" panose="020B0502040204020203" pitchFamily="34" charset="77"/>
              </a:rPr>
              <a:t>ERDDAP (Environmental Research Divisions Data Access Program ) </a:t>
            </a:r>
          </a:p>
          <a:p>
            <a:pPr lvl="2" indent="-182880" algn="l">
              <a:spcAft>
                <a:spcPts val="600"/>
              </a:spcAft>
              <a:buFont typeface="Garamond" pitchFamily="18" charset="0"/>
              <a:buChar char="◦"/>
            </a:pPr>
            <a:r>
              <a:rPr lang="en-US" sz="2300" dirty="0">
                <a:solidFill>
                  <a:schemeClr val="accent2">
                    <a:lumMod val="50000"/>
                  </a:schemeClr>
                </a:solidFill>
                <a:latin typeface="Selawik" panose="020B0502040204020203" pitchFamily="34" charset="77"/>
              </a:rPr>
              <a:t>API based data query -</a:t>
            </a:r>
          </a:p>
          <a:p>
            <a:pPr lvl="2" indent="-182880" algn="l">
              <a:spcAft>
                <a:spcPts val="600"/>
              </a:spcAft>
              <a:buFont typeface="Garamond" pitchFamily="18" charset="0"/>
              <a:buChar char="◦"/>
            </a:pPr>
            <a:r>
              <a:rPr lang="en-US" sz="2300" dirty="0">
                <a:solidFill>
                  <a:schemeClr val="accent2">
                    <a:lumMod val="50000"/>
                  </a:schemeClr>
                </a:solidFill>
                <a:latin typeface="Selawik" panose="020B0502040204020203" pitchFamily="34" charset="77"/>
              </a:rPr>
              <a:t>Coast watch </a:t>
            </a:r>
          </a:p>
          <a:p>
            <a:pPr indent="-182880" algn="l">
              <a:lnSpc>
                <a:spcPct val="100000"/>
              </a:lnSpc>
              <a:spcAft>
                <a:spcPts val="600"/>
              </a:spcAft>
              <a:buFont typeface="Garamond" pitchFamily="18" charset="0"/>
              <a:buChar char="◦"/>
            </a:pPr>
            <a:r>
              <a:rPr lang="en-US" sz="2600" b="1" dirty="0">
                <a:solidFill>
                  <a:schemeClr val="accent2">
                    <a:lumMod val="50000"/>
                  </a:schemeClr>
                </a:solidFill>
                <a:latin typeface="Selawik" panose="020B0502040204020203" pitchFamily="34" charset="77"/>
              </a:rPr>
              <a:t>BCO-DMO</a:t>
            </a:r>
            <a:r>
              <a:rPr lang="en-US" sz="2600" dirty="0">
                <a:solidFill>
                  <a:schemeClr val="accent2">
                    <a:lumMod val="50000"/>
                  </a:schemeClr>
                </a:solidFill>
                <a:latin typeface="Selawik" panose="020B0502040204020203" pitchFamily="34" charset="77"/>
              </a:rPr>
              <a:t> (Biological &amp; Chemistry Oceanography Data     Management Office)</a:t>
            </a:r>
          </a:p>
          <a:p>
            <a:pPr lvl="1" indent="-182880" algn="l">
              <a:spcAft>
                <a:spcPts val="600"/>
              </a:spcAft>
              <a:buFont typeface="Garamond" pitchFamily="18" charset="0"/>
              <a:buChar char="◦"/>
            </a:pPr>
            <a:r>
              <a:rPr lang="en-US" sz="2300" dirty="0">
                <a:solidFill>
                  <a:schemeClr val="accent2">
                    <a:lumMod val="50000"/>
                  </a:schemeClr>
                </a:solidFill>
                <a:latin typeface="Selawik" panose="020B0502040204020203" pitchFamily="34" charset="77"/>
              </a:rPr>
              <a:t>Data for jellyfish and zooplanktons</a:t>
            </a:r>
          </a:p>
          <a:p>
            <a:pPr algn="l">
              <a:lnSpc>
                <a:spcPct val="100000"/>
              </a:lnSpc>
              <a:spcAft>
                <a:spcPts val="600"/>
              </a:spcAft>
            </a:pPr>
            <a:endParaRPr lang="en-US" dirty="0">
              <a:solidFill>
                <a:schemeClr val="accent2">
                  <a:lumMod val="50000"/>
                </a:schemeClr>
              </a:solidFill>
              <a:latin typeface="Selawik" panose="020B0502040204020203" pitchFamily="34" charset="77"/>
            </a:endParaRPr>
          </a:p>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Tree>
    <p:extLst>
      <p:ext uri="{BB962C8B-B14F-4D97-AF65-F5344CB8AC3E}">
        <p14:creationId xmlns:p14="http://schemas.microsoft.com/office/powerpoint/2010/main" val="146503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2012" b="3719"/>
          <a:stretch/>
        </p:blipFill>
        <p:spPr>
          <a:xfrm>
            <a:off x="0" y="10"/>
            <a:ext cx="12191979" cy="6857990"/>
          </a:xfrm>
          <a:prstGeom prst="rect">
            <a:avLst/>
          </a:prstGeom>
          <a:effectLst>
            <a:outerShdw blurRad="1270000" dist="50800" algn="ctr" rotWithShape="0">
              <a:srgbClr val="000000">
                <a:alpha val="0"/>
              </a:srgbClr>
            </a:outerShdw>
          </a:effectLst>
        </p:spPr>
      </p:pic>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1552504" y="2402532"/>
            <a:ext cx="8289801" cy="1630906"/>
          </a:xfrm>
        </p:spPr>
        <p:txBody>
          <a:bodyPr>
            <a:normAutofit/>
          </a:bodyPr>
          <a:lstStyle/>
          <a:p>
            <a:pPr>
              <a:lnSpc>
                <a:spcPct val="110000"/>
              </a:lnSpc>
              <a:spcBef>
                <a:spcPts val="0"/>
              </a:spcBef>
              <a:buClr>
                <a:schemeClr val="tx1">
                  <a:lumMod val="85000"/>
                  <a:lumOff val="15000"/>
                </a:schemeClr>
              </a:buClr>
            </a:pPr>
            <a:r>
              <a:rPr lang="en-US" sz="4800" spc="80" dirty="0">
                <a:solidFill>
                  <a:schemeClr val="accent2">
                    <a:lumMod val="50000"/>
                  </a:schemeClr>
                </a:solidFill>
                <a:latin typeface="Selawik" panose="020B0502040204020203" pitchFamily="34" charset="77"/>
              </a:rPr>
              <a:t>Thank You!</a:t>
            </a:r>
            <a:br>
              <a:rPr lang="en-US" sz="4800" spc="80" dirty="0">
                <a:solidFill>
                  <a:schemeClr val="accent2">
                    <a:lumMod val="50000"/>
                  </a:schemeClr>
                </a:solidFill>
                <a:latin typeface="Selawik" panose="020B0502040204020203" pitchFamily="34" charset="77"/>
              </a:rPr>
            </a:br>
            <a:r>
              <a:rPr lang="en-US" sz="4000" spc="80" dirty="0">
                <a:solidFill>
                  <a:schemeClr val="accent2">
                    <a:lumMod val="50000"/>
                  </a:schemeClr>
                </a:solidFill>
                <a:latin typeface="Selawik" panose="020B0502040204020203" pitchFamily="34" charset="77"/>
              </a:rPr>
              <a:t>Q&amp;A</a:t>
            </a:r>
            <a:endParaRPr lang="en-US" sz="4800" spc="80" dirty="0">
              <a:solidFill>
                <a:schemeClr val="accent2">
                  <a:lumMod val="50000"/>
                </a:schemeClr>
              </a:solidFill>
              <a:latin typeface="Selawik" panose="020B0502040204020203" pitchFamily="34" charset="77"/>
            </a:endParaRPr>
          </a:p>
        </p:txBody>
      </p:sp>
    </p:spTree>
    <p:extLst>
      <p:ext uri="{BB962C8B-B14F-4D97-AF65-F5344CB8AC3E}">
        <p14:creationId xmlns:p14="http://schemas.microsoft.com/office/powerpoint/2010/main" val="1809866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Methodology</a:t>
            </a:r>
          </a:p>
        </p:txBody>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fontScale="92500" lnSpcReduction="10000"/>
          </a:bodyPr>
          <a:lstStyle/>
          <a:p>
            <a:pPr indent="-182880" algn="l">
              <a:lnSpc>
                <a:spcPct val="100000"/>
              </a:lnSpc>
              <a:spcAft>
                <a:spcPts val="600"/>
              </a:spcAft>
              <a:buFont typeface="Garamond" pitchFamily="18" charset="0"/>
              <a:buChar char="◦"/>
            </a:pPr>
            <a:endParaRPr lang="en-US" sz="2800" dirty="0">
              <a:solidFill>
                <a:schemeClr val="accent2">
                  <a:lumMod val="50000"/>
                </a:schemeClr>
              </a:solidFill>
              <a:latin typeface="Selawik" panose="020B0502040204020203" pitchFamily="34" charset="77"/>
            </a:endParaRPr>
          </a:p>
          <a:p>
            <a:pPr indent="-182880" algn="l">
              <a:lnSpc>
                <a:spcPct val="100000"/>
              </a:lnSpc>
              <a:spcAft>
                <a:spcPts val="600"/>
              </a:spcAft>
              <a:buFont typeface="Garamond" pitchFamily="18" charset="0"/>
              <a:buChar char="◦"/>
            </a:pPr>
            <a:r>
              <a:rPr lang="en-US" sz="2800" dirty="0">
                <a:solidFill>
                  <a:schemeClr val="accent2">
                    <a:lumMod val="50000"/>
                  </a:schemeClr>
                </a:solidFill>
                <a:latin typeface="Selawik" panose="020B0502040204020203" pitchFamily="34" charset="77"/>
              </a:rPr>
              <a:t>Cast Reports Scrapping</a:t>
            </a:r>
          </a:p>
          <a:p>
            <a:pPr indent="-182880" algn="l">
              <a:lnSpc>
                <a:spcPct val="100000"/>
              </a:lnSpc>
              <a:spcAft>
                <a:spcPts val="600"/>
              </a:spcAft>
              <a:buFont typeface="Garamond" pitchFamily="18" charset="0"/>
              <a:buChar char="◦"/>
            </a:pPr>
            <a:r>
              <a:rPr lang="en-US" sz="2800" dirty="0">
                <a:solidFill>
                  <a:schemeClr val="accent2">
                    <a:lumMod val="50000"/>
                  </a:schemeClr>
                </a:solidFill>
                <a:latin typeface="Selawik" panose="020B0502040204020203" pitchFamily="34" charset="77"/>
              </a:rPr>
              <a:t>Data Cleaning</a:t>
            </a:r>
          </a:p>
          <a:p>
            <a:pPr indent="-182880" algn="l">
              <a:lnSpc>
                <a:spcPct val="100000"/>
              </a:lnSpc>
              <a:spcAft>
                <a:spcPts val="600"/>
              </a:spcAft>
              <a:buFont typeface="Garamond" pitchFamily="18" charset="0"/>
              <a:buChar char="◦"/>
            </a:pPr>
            <a:r>
              <a:rPr lang="en-US" sz="2800" dirty="0">
                <a:solidFill>
                  <a:schemeClr val="accent2">
                    <a:lumMod val="50000"/>
                  </a:schemeClr>
                </a:solidFill>
                <a:latin typeface="Selawik" panose="020B0502040204020203" pitchFamily="34" charset="77"/>
              </a:rPr>
              <a:t>Global Trends Analysis</a:t>
            </a:r>
          </a:p>
          <a:p>
            <a:pPr indent="-182880" algn="l">
              <a:lnSpc>
                <a:spcPct val="100000"/>
              </a:lnSpc>
              <a:spcAft>
                <a:spcPts val="600"/>
              </a:spcAft>
              <a:buFont typeface="Garamond" pitchFamily="18" charset="0"/>
              <a:buChar char="◦"/>
            </a:pPr>
            <a:r>
              <a:rPr lang="en-US" sz="2800" dirty="0">
                <a:solidFill>
                  <a:schemeClr val="accent2">
                    <a:lumMod val="50000"/>
                  </a:schemeClr>
                </a:solidFill>
                <a:latin typeface="Selawik" panose="020B0502040204020203" pitchFamily="34" charset="77"/>
              </a:rPr>
              <a:t>Correlation Analysis</a:t>
            </a:r>
          </a:p>
          <a:p>
            <a:pPr indent="-182880" algn="l">
              <a:lnSpc>
                <a:spcPct val="100000"/>
              </a:lnSpc>
              <a:spcAft>
                <a:spcPts val="600"/>
              </a:spcAft>
              <a:buFont typeface="Garamond" pitchFamily="18" charset="0"/>
              <a:buChar char="◦"/>
            </a:pPr>
            <a:r>
              <a:rPr lang="en-US" sz="2800" dirty="0">
                <a:solidFill>
                  <a:schemeClr val="accent2">
                    <a:lumMod val="50000"/>
                  </a:schemeClr>
                </a:solidFill>
                <a:latin typeface="Selawik" panose="020B0502040204020203" pitchFamily="34" charset="77"/>
              </a:rPr>
              <a:t>Biological Data Analysis</a:t>
            </a:r>
          </a:p>
          <a:p>
            <a:pPr indent="-182880" algn="l">
              <a:lnSpc>
                <a:spcPct val="100000"/>
              </a:lnSpc>
              <a:spcAft>
                <a:spcPts val="600"/>
              </a:spcAft>
              <a:buFont typeface="Garamond" pitchFamily="18" charset="0"/>
              <a:buChar char="◦"/>
            </a:pPr>
            <a:r>
              <a:rPr lang="en-US" sz="2800" dirty="0">
                <a:solidFill>
                  <a:schemeClr val="accent2">
                    <a:lumMod val="50000"/>
                  </a:schemeClr>
                </a:solidFill>
                <a:latin typeface="Selawik" panose="020B0502040204020203" pitchFamily="34" charset="77"/>
              </a:rPr>
              <a:t>Local (California) Temperature Trends Analysis.</a:t>
            </a:r>
          </a:p>
          <a:p>
            <a:pPr marL="274320" lvl="1" algn="l">
              <a:spcAft>
                <a:spcPts val="600"/>
              </a:spcAft>
            </a:pPr>
            <a:r>
              <a:rPr lang="en-US" dirty="0">
                <a:solidFill>
                  <a:schemeClr val="accent2">
                    <a:lumMod val="50000"/>
                  </a:schemeClr>
                </a:solidFill>
                <a:latin typeface="Selawik" panose="020B0502040204020203" pitchFamily="34" charset="77"/>
              </a:rPr>
              <a:t>	</a:t>
            </a:r>
          </a:p>
          <a:p>
            <a:pPr algn="l">
              <a:lnSpc>
                <a:spcPct val="100000"/>
              </a:lnSpc>
              <a:spcAft>
                <a:spcPts val="600"/>
              </a:spcAft>
            </a:pPr>
            <a:r>
              <a:rPr lang="en-US" dirty="0">
                <a:solidFill>
                  <a:schemeClr val="accent2">
                    <a:lumMod val="50000"/>
                  </a:schemeClr>
                </a:solidFill>
                <a:latin typeface="Selawik" panose="020B0502040204020203" pitchFamily="34" charset="77"/>
              </a:rPr>
              <a:t>   </a:t>
            </a:r>
          </a:p>
        </p:txBody>
      </p:sp>
    </p:spTree>
    <p:extLst>
      <p:ext uri="{BB962C8B-B14F-4D97-AF65-F5344CB8AC3E}">
        <p14:creationId xmlns:p14="http://schemas.microsoft.com/office/powerpoint/2010/main" val="306463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495390"/>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Methodology</a:t>
            </a:r>
          </a:p>
        </p:txBody>
      </p:sp>
      <p:sp>
        <p:nvSpPr>
          <p:cNvPr id="12" name="Rounded Rectangle 11">
            <a:extLst>
              <a:ext uri="{FF2B5EF4-FFF2-40B4-BE49-F238E27FC236}">
                <a16:creationId xmlns:a16="http://schemas.microsoft.com/office/drawing/2014/main" id="{EC73DBF3-0EB3-0944-B7AA-2E9226DA908D}"/>
              </a:ext>
            </a:extLst>
          </p:cNvPr>
          <p:cNvSpPr/>
          <p:nvPr/>
        </p:nvSpPr>
        <p:spPr>
          <a:xfrm>
            <a:off x="3800186" y="1748979"/>
            <a:ext cx="576072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Cast Report Scrapping</a:t>
            </a:r>
            <a:endParaRPr lang="en-US" dirty="0">
              <a:latin typeface="Selawik" panose="020B0502040204020203" pitchFamily="34" charset="77"/>
            </a:endParaRPr>
          </a:p>
        </p:txBody>
      </p:sp>
      <p:sp>
        <p:nvSpPr>
          <p:cNvPr id="13" name="Rounded Rectangle 12">
            <a:extLst>
              <a:ext uri="{FF2B5EF4-FFF2-40B4-BE49-F238E27FC236}">
                <a16:creationId xmlns:a16="http://schemas.microsoft.com/office/drawing/2014/main" id="{8B45C4F9-565D-504B-A4B7-18435269DE36}"/>
              </a:ext>
            </a:extLst>
          </p:cNvPr>
          <p:cNvSpPr/>
          <p:nvPr/>
        </p:nvSpPr>
        <p:spPr>
          <a:xfrm>
            <a:off x="3800186" y="2614873"/>
            <a:ext cx="576072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Data Cleaning</a:t>
            </a:r>
            <a:endParaRPr lang="en-US" dirty="0">
              <a:latin typeface="Selawik" panose="020B0502040204020203" pitchFamily="34" charset="77"/>
            </a:endParaRPr>
          </a:p>
        </p:txBody>
      </p:sp>
      <p:sp>
        <p:nvSpPr>
          <p:cNvPr id="14" name="Rounded Rectangle 13">
            <a:extLst>
              <a:ext uri="{FF2B5EF4-FFF2-40B4-BE49-F238E27FC236}">
                <a16:creationId xmlns:a16="http://schemas.microsoft.com/office/drawing/2014/main" id="{F7237543-D238-B74A-908D-ECDDF90149F3}"/>
              </a:ext>
            </a:extLst>
          </p:cNvPr>
          <p:cNvSpPr/>
          <p:nvPr/>
        </p:nvSpPr>
        <p:spPr>
          <a:xfrm>
            <a:off x="3800186" y="3475743"/>
            <a:ext cx="576072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Exploratory Analysis</a:t>
            </a:r>
            <a:endParaRPr lang="en-US" dirty="0">
              <a:latin typeface="Selawik" panose="020B0502040204020203" pitchFamily="34" charset="77"/>
            </a:endParaRPr>
          </a:p>
        </p:txBody>
      </p:sp>
      <p:sp>
        <p:nvSpPr>
          <p:cNvPr id="21" name="Rounded Rectangle 20">
            <a:extLst>
              <a:ext uri="{FF2B5EF4-FFF2-40B4-BE49-F238E27FC236}">
                <a16:creationId xmlns:a16="http://schemas.microsoft.com/office/drawing/2014/main" id="{251D46F1-4A34-124B-896F-39C3C6008699}"/>
              </a:ext>
            </a:extLst>
          </p:cNvPr>
          <p:cNvSpPr/>
          <p:nvPr/>
        </p:nvSpPr>
        <p:spPr>
          <a:xfrm>
            <a:off x="2130942" y="4442072"/>
            <a:ext cx="4114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Global Trends Analysis</a:t>
            </a:r>
            <a:endParaRPr lang="en-US" dirty="0">
              <a:latin typeface="Selawik" panose="020B0502040204020203" pitchFamily="34" charset="77"/>
            </a:endParaRPr>
          </a:p>
        </p:txBody>
      </p:sp>
      <p:sp>
        <p:nvSpPr>
          <p:cNvPr id="22" name="Rounded Rectangle 21">
            <a:extLst>
              <a:ext uri="{FF2B5EF4-FFF2-40B4-BE49-F238E27FC236}">
                <a16:creationId xmlns:a16="http://schemas.microsoft.com/office/drawing/2014/main" id="{1E1C82E8-DC03-5344-897E-1ACABB8B94C9}"/>
              </a:ext>
            </a:extLst>
          </p:cNvPr>
          <p:cNvSpPr/>
          <p:nvPr/>
        </p:nvSpPr>
        <p:spPr>
          <a:xfrm>
            <a:off x="7259312" y="4431656"/>
            <a:ext cx="4114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Correlation Analysis</a:t>
            </a:r>
            <a:endParaRPr lang="en-US" dirty="0">
              <a:latin typeface="Selawik" panose="020B0502040204020203" pitchFamily="34" charset="77"/>
            </a:endParaRPr>
          </a:p>
        </p:txBody>
      </p:sp>
      <p:sp>
        <p:nvSpPr>
          <p:cNvPr id="23" name="Rounded Rectangle 22">
            <a:extLst>
              <a:ext uri="{FF2B5EF4-FFF2-40B4-BE49-F238E27FC236}">
                <a16:creationId xmlns:a16="http://schemas.microsoft.com/office/drawing/2014/main" id="{211F26CD-B8E6-0D49-A4BB-CED2F077724B}"/>
              </a:ext>
            </a:extLst>
          </p:cNvPr>
          <p:cNvSpPr/>
          <p:nvPr/>
        </p:nvSpPr>
        <p:spPr>
          <a:xfrm>
            <a:off x="3800186" y="5546014"/>
            <a:ext cx="576072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Biological Data Analysis</a:t>
            </a:r>
            <a:endParaRPr lang="en-US" dirty="0">
              <a:latin typeface="Selawik" panose="020B0502040204020203" pitchFamily="34" charset="77"/>
            </a:endParaRPr>
          </a:p>
        </p:txBody>
      </p:sp>
      <p:sp>
        <p:nvSpPr>
          <p:cNvPr id="24" name="Rounded Rectangle 23">
            <a:extLst>
              <a:ext uri="{FF2B5EF4-FFF2-40B4-BE49-F238E27FC236}">
                <a16:creationId xmlns:a16="http://schemas.microsoft.com/office/drawing/2014/main" id="{2A88FE69-FA71-584F-8D9B-538BEE0A32C9}"/>
              </a:ext>
            </a:extLst>
          </p:cNvPr>
          <p:cNvSpPr/>
          <p:nvPr/>
        </p:nvSpPr>
        <p:spPr>
          <a:xfrm rot="16200000">
            <a:off x="-827329" y="3618280"/>
            <a:ext cx="4008165"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Californian Trends</a:t>
            </a:r>
            <a:endParaRPr lang="en-US" dirty="0">
              <a:latin typeface="Selawik" panose="020B0502040204020203" pitchFamily="34" charset="77"/>
            </a:endParaRPr>
          </a:p>
        </p:txBody>
      </p:sp>
      <p:sp>
        <p:nvSpPr>
          <p:cNvPr id="7" name="Subtitle 6">
            <a:extLst>
              <a:ext uri="{FF2B5EF4-FFF2-40B4-BE49-F238E27FC236}">
                <a16:creationId xmlns:a16="http://schemas.microsoft.com/office/drawing/2014/main" id="{6820B671-71D1-AB4D-8213-596243F098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5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1" grpId="0" animBg="1"/>
      <p:bldP spid="22" grpId="0" animBg="1"/>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pic>
        <p:nvPicPr>
          <p:cNvPr id="10" name="Picture 9">
            <a:extLst>
              <a:ext uri="{FF2B5EF4-FFF2-40B4-BE49-F238E27FC236}">
                <a16:creationId xmlns:a16="http://schemas.microsoft.com/office/drawing/2014/main" id="{F9166591-C65A-6548-A0C6-B59AFD7BBEAF}"/>
              </a:ext>
            </a:extLst>
          </p:cNvPr>
          <p:cNvPicPr>
            <a:picLocks noChangeAspect="1"/>
          </p:cNvPicPr>
          <p:nvPr/>
        </p:nvPicPr>
        <p:blipFill>
          <a:blip r:embed="rId3"/>
          <a:stretch>
            <a:fillRect/>
          </a:stretch>
        </p:blipFill>
        <p:spPr>
          <a:xfrm>
            <a:off x="1612888" y="984622"/>
            <a:ext cx="8966200" cy="5347100"/>
          </a:xfrm>
          <a:prstGeom prst="rect">
            <a:avLst/>
          </a:prstGeom>
        </p:spPr>
      </p:pic>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1959</a:t>
            </a:r>
            <a:endParaRPr lang="en-US" dirty="0"/>
          </a:p>
        </p:txBody>
      </p:sp>
    </p:spTree>
    <p:extLst>
      <p:ext uri="{BB962C8B-B14F-4D97-AF65-F5344CB8AC3E}">
        <p14:creationId xmlns:p14="http://schemas.microsoft.com/office/powerpoint/2010/main" val="1426969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1969</a:t>
            </a:r>
            <a:endParaRPr lang="en-US" dirty="0"/>
          </a:p>
        </p:txBody>
      </p:sp>
      <p:pic>
        <p:nvPicPr>
          <p:cNvPr id="5" name="Picture 4">
            <a:extLst>
              <a:ext uri="{FF2B5EF4-FFF2-40B4-BE49-F238E27FC236}">
                <a16:creationId xmlns:a16="http://schemas.microsoft.com/office/drawing/2014/main" id="{28E71EA2-4790-2047-8444-E356519674CC}"/>
              </a:ext>
            </a:extLst>
          </p:cNvPr>
          <p:cNvPicPr>
            <a:picLocks noChangeAspect="1"/>
          </p:cNvPicPr>
          <p:nvPr/>
        </p:nvPicPr>
        <p:blipFill>
          <a:blip r:embed="rId3"/>
          <a:stretch>
            <a:fillRect/>
          </a:stretch>
        </p:blipFill>
        <p:spPr>
          <a:xfrm>
            <a:off x="1608190" y="982025"/>
            <a:ext cx="8975595" cy="5352293"/>
          </a:xfrm>
          <a:prstGeom prst="rect">
            <a:avLst/>
          </a:prstGeom>
        </p:spPr>
      </p:pic>
    </p:spTree>
    <p:extLst>
      <p:ext uri="{BB962C8B-B14F-4D97-AF65-F5344CB8AC3E}">
        <p14:creationId xmlns:p14="http://schemas.microsoft.com/office/powerpoint/2010/main" val="3340988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1979</a:t>
            </a:r>
            <a:endParaRPr lang="en-US" dirty="0"/>
          </a:p>
        </p:txBody>
      </p:sp>
      <p:pic>
        <p:nvPicPr>
          <p:cNvPr id="5" name="Picture 4">
            <a:extLst>
              <a:ext uri="{FF2B5EF4-FFF2-40B4-BE49-F238E27FC236}">
                <a16:creationId xmlns:a16="http://schemas.microsoft.com/office/drawing/2014/main" id="{DA69F5E3-235C-E24C-888A-1D4D507E986C}"/>
              </a:ext>
            </a:extLst>
          </p:cNvPr>
          <p:cNvPicPr>
            <a:picLocks noChangeAspect="1"/>
          </p:cNvPicPr>
          <p:nvPr/>
        </p:nvPicPr>
        <p:blipFill>
          <a:blip r:embed="rId3"/>
          <a:stretch>
            <a:fillRect/>
          </a:stretch>
        </p:blipFill>
        <p:spPr>
          <a:xfrm>
            <a:off x="1607173" y="982482"/>
            <a:ext cx="8977630" cy="5349240"/>
          </a:xfrm>
          <a:prstGeom prst="rect">
            <a:avLst/>
          </a:prstGeom>
        </p:spPr>
      </p:pic>
    </p:spTree>
    <p:extLst>
      <p:ext uri="{BB962C8B-B14F-4D97-AF65-F5344CB8AC3E}">
        <p14:creationId xmlns:p14="http://schemas.microsoft.com/office/powerpoint/2010/main" val="536293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1989</a:t>
            </a:r>
            <a:endParaRPr lang="en-US" dirty="0"/>
          </a:p>
        </p:txBody>
      </p:sp>
      <p:pic>
        <p:nvPicPr>
          <p:cNvPr id="6" name="Picture 5">
            <a:extLst>
              <a:ext uri="{FF2B5EF4-FFF2-40B4-BE49-F238E27FC236}">
                <a16:creationId xmlns:a16="http://schemas.microsoft.com/office/drawing/2014/main" id="{CBD9ACFD-37D2-D04E-8AF3-5F3DD61CF6F3}"/>
              </a:ext>
            </a:extLst>
          </p:cNvPr>
          <p:cNvPicPr>
            <a:picLocks noChangeAspect="1"/>
          </p:cNvPicPr>
          <p:nvPr/>
        </p:nvPicPr>
        <p:blipFill>
          <a:blip r:embed="rId3"/>
          <a:stretch>
            <a:fillRect/>
          </a:stretch>
        </p:blipFill>
        <p:spPr>
          <a:xfrm>
            <a:off x="1608443" y="982482"/>
            <a:ext cx="8975090" cy="5349240"/>
          </a:xfrm>
          <a:prstGeom prst="rect">
            <a:avLst/>
          </a:prstGeom>
        </p:spPr>
      </p:pic>
    </p:spTree>
    <p:extLst>
      <p:ext uri="{BB962C8B-B14F-4D97-AF65-F5344CB8AC3E}">
        <p14:creationId xmlns:p14="http://schemas.microsoft.com/office/powerpoint/2010/main" val="6541288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3341"/>
      </a:dk2>
      <a:lt2>
        <a:srgbClr val="E8E7E2"/>
      </a:lt2>
      <a:accent1>
        <a:srgbClr val="7D86DF"/>
      </a:accent1>
      <a:accent2>
        <a:srgbClr val="609DD8"/>
      </a:accent2>
      <a:accent3>
        <a:srgbClr val="55B0B8"/>
      </a:accent3>
      <a:accent4>
        <a:srgbClr val="51B594"/>
      </a:accent4>
      <a:accent5>
        <a:srgbClr val="55B86E"/>
      </a:accent5>
      <a:accent6>
        <a:srgbClr val="63B751"/>
      </a:accent6>
      <a:hlink>
        <a:srgbClr val="898453"/>
      </a:hlink>
      <a:folHlink>
        <a:srgbClr val="7F7F7F"/>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350</TotalTime>
  <Words>473</Words>
  <Application>Microsoft Macintosh PowerPoint</Application>
  <PresentationFormat>Widescreen</PresentationFormat>
  <Paragraphs>103</Paragraphs>
  <Slides>30</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Garamond</vt:lpstr>
      <vt:lpstr>Selawik</vt:lpstr>
      <vt:lpstr>Selawik Light</vt:lpstr>
      <vt:lpstr>Selawik Semibold</vt:lpstr>
      <vt:lpstr>Speak Pro</vt:lpstr>
      <vt:lpstr>SavonVTI</vt:lpstr>
      <vt:lpstr>An Analysis of Oceanic Measurements &amp; Marine Life </vt:lpstr>
      <vt:lpstr>Motivation and Objective</vt:lpstr>
      <vt:lpstr>Dataset</vt:lpstr>
      <vt:lpstr>Methodology</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Temperature Trends</vt:lpstr>
      <vt:lpstr>PowerPoint Presentation</vt:lpstr>
      <vt:lpstr>California Temperature Trends</vt:lpstr>
      <vt:lpstr>Attributes</vt:lpstr>
      <vt:lpstr>PowerPoint Presentation</vt:lpstr>
      <vt:lpstr>PowerPoint Presentation</vt:lpstr>
      <vt:lpstr>How does temperature and other non-bio-measurements are correlated to jellyfish and plankton’s populations?</vt:lpstr>
      <vt:lpstr>Correlation between oxygen level and Jellyfish and planktons population</vt:lpstr>
      <vt:lpstr>Correlation between temperature and Jellyfish and planktons population</vt:lpstr>
      <vt:lpstr>Correlation between salinity and Jellyfish and planktons population</vt:lpstr>
      <vt:lpstr>Correlation between pH and Jellyfish and planktons population</vt:lpstr>
      <vt:lpstr>Correlation between phosphate and Jellyfish and planktons population</vt:lpstr>
      <vt:lpstr>Correlation between nitrate and Jellyfish and planktons population</vt:lpstr>
      <vt:lpstr>Temperature affects on jellyfish and planktons</vt:lpstr>
      <vt:lpstr>Conclusions</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Oceanic Measurements &amp; Marine Life </dc:title>
  <dc:creator>Microsoft Office User</dc:creator>
  <cp:lastModifiedBy>Seyed O Hasanli</cp:lastModifiedBy>
  <cp:revision>33</cp:revision>
  <dcterms:created xsi:type="dcterms:W3CDTF">2019-11-22T19:35:39Z</dcterms:created>
  <dcterms:modified xsi:type="dcterms:W3CDTF">2019-11-23T01:45:55Z</dcterms:modified>
</cp:coreProperties>
</file>